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9B2E9EA-8626-445F-A950-7C025D482D42}">
  <a:tblStyle styleId="{D9B2E9EA-8626-445F-A950-7C025D482D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4b5d5dffc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124b5d5dffc_0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8b4a1e4ce_6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28b4a1e4ce_6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8b4a1e4ce_6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28b4a1e4ce_6_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8b4a1e4ce_6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28b4a1e4ce_6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8b4a1e4ce_6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28b4a1e4ce_6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8b4a1e4ce_6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28b4a1e4ce_6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8b4a1e4ce_6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28b4a1e4ce_6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8b4a1e4ce_6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28b4a1e4ce_6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8b4a1e4ce_6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128b4a1e4ce_6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8b4a1e4ce_6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28b4a1e4ce_6_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8b4a1e4ce_6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28b4a1e4ce_6_2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3ac7ec42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123ac7ec42d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8b4a1e4ce_6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128b4a1e4ce_6_2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8b4a1e4ce_1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28b4a1e4ce_13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8b4a1e4ce_1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128b4a1e4ce_13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8b4a1e4ce_1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128b4a1e4ce_13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8b4a1e4ce_1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28b4a1e4ce_13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28b4a1e4ce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128b4a1e4ce_3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28b4a1e4ce_1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128b4a1e4ce_1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28b4a1e4ce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128b4a1e4ce_7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8b4a1e4ce_9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128b4a1e4ce_9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8b4a1e4ce_1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128b4a1e4ce_12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47afe135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1247afe1353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28b4a1e4ce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128b4a1e4ce_1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28b4a1e4ce_1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128b4a1e4ce_11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28b4a1e4ce_1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128b4a1e4ce_1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28b4a1e4ce_1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128b4a1e4ce_12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28b4a1e4ce_1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128b4a1e4ce_1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8b4a1e4ce_1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128b4a1e4ce_1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28b4a1e4ce_1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128b4a1e4ce_12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28b4a1e4ce_1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128b4a1e4ce_1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8b4a1e4ce_1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128b4a1e4ce_11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28b4a1e4ce_1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128b4a1e4ce_12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b4a1e4ce_6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128b4a1e4ce_6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8b4a1e4ce_1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128b4a1e4ce_11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28b4a1e4ce_1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128b4a1e4ce_11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ade565cc4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12ade565cc4_0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8b4a1e4ce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128b4a1e4ce_4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28b4a1e4ce_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128b4a1e4ce_4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28b4a1e4ce_4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128b4a1e4ce_4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28b4a1e4ce_4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128b4a1e4ce_4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28b4a1e4ce_4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128b4a1e4ce_4_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28b4a1e4ce_4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128b4a1e4ce_4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2ade565cc4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12ade565cc4_0_2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cd3e1a5a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12cd3e1a5aa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28b4a1e4ce_4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128b4a1e4ce_4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28b4a1e4ce_4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128b4a1e4ce_4_2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28b4a1e4ce_4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128b4a1e4ce_4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28b4a1e4ce_4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128b4a1e4ce_4_2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28b4a1e4ce_2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">
                <a:solidFill>
                  <a:schemeClr val="dk1"/>
                </a:solidFill>
              </a:rPr>
              <a:t>운동 부위 선택을 클릭했을 시 이벤트를 선언해 부위 수만큼의 배열 변수 partArray를 선언한 뒤 false 값을 넣어주고 부위를 선택했을 시 $(this)를 담는 변수$targetValueThis와 for문에서 각각 부위의 인덱스를 담을 변수 partBtnIndex를 선언해 준다.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">
                <a:solidFill>
                  <a:schemeClr val="dk1"/>
                </a:solidFill>
              </a:rPr>
              <a:t>이후 for문에서 변수 i가 부위 길이만큼 증가하는 반복문을 실행하는데 if문으로 해당 부위를 선택했을 때 부위의 인덱스 값과 선택 부위의 값이 같다면 partBtnIndex에 i 담는 조건문을 실행한다 반복문이 종료되었을 때 partArray의 인덱스를 [partBtnIndex]로 가져온 뒤 partArray의 [partBtnIndex] 번째 값의 반대 값을 다시 대입한다</a:t>
            </a:r>
            <a:endParaRPr/>
          </a:p>
        </p:txBody>
      </p:sp>
      <p:sp>
        <p:nvSpPr>
          <p:cNvPr id="794" name="Google Shape;794;g128b4a1e4ce_2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28b4a1e4ce_2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128b4a1e4ce_2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28b4a1e4ce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128b4a1e4ce_2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28b4a1e4ce_2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g128b4a1e4ce_2_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28b4a1e4ce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g128b4a1e4ce_2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28b4a1e4ce_2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g128b4a1e4ce_2_3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8b4a1e4ce_6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128b4a1e4ce_6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28b4a1e4ce_2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g128b4a1e4ce_2_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8b4a1e4ce_2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g128b4a1e4ce_2_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8b4a1e4ce_2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g128b4a1e4ce_2_3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28b4a1e4ce_2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g128b4a1e4ce_2_3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28b4a1e4ce_2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g128b4a1e4ce_2_3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28b4a1e4ce_2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g128b4a1e4ce_2_4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28b4a1e4ce_2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g128b4a1e4ce_2_4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b4a1e4ce_6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28b4a1e4ce_6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8b4a1e4ce_6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28b4a1e4ce_6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8b4a1e4ce_6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28b4a1e4ce_6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Relationship Id="rId5" Type="http://schemas.openxmlformats.org/officeDocument/2006/relationships/image" Target="../media/image6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Relationship Id="rId4" Type="http://schemas.openxmlformats.org/officeDocument/2006/relationships/image" Target="../media/image64.png"/><Relationship Id="rId5" Type="http://schemas.openxmlformats.org/officeDocument/2006/relationships/image" Target="../media/image6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Relationship Id="rId4" Type="http://schemas.openxmlformats.org/officeDocument/2006/relationships/image" Target="../media/image61.png"/><Relationship Id="rId5" Type="http://schemas.openxmlformats.org/officeDocument/2006/relationships/image" Target="../media/image6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Relationship Id="rId4" Type="http://schemas.openxmlformats.org/officeDocument/2006/relationships/image" Target="../media/image65.png"/><Relationship Id="rId5" Type="http://schemas.openxmlformats.org/officeDocument/2006/relationships/image" Target="../media/image6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5.png"/><Relationship Id="rId4" Type="http://schemas.openxmlformats.org/officeDocument/2006/relationships/image" Target="../media/image72.png"/><Relationship Id="rId5" Type="http://schemas.openxmlformats.org/officeDocument/2006/relationships/image" Target="../media/image7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1.png"/><Relationship Id="rId4" Type="http://schemas.openxmlformats.org/officeDocument/2006/relationships/image" Target="../media/image79.png"/><Relationship Id="rId5" Type="http://schemas.openxmlformats.org/officeDocument/2006/relationships/image" Target="../media/image7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1.png"/><Relationship Id="rId4" Type="http://schemas.openxmlformats.org/officeDocument/2006/relationships/image" Target="../media/image7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0.png"/><Relationship Id="rId4" Type="http://schemas.openxmlformats.org/officeDocument/2006/relationships/image" Target="../media/image8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0.png"/><Relationship Id="rId4" Type="http://schemas.openxmlformats.org/officeDocument/2006/relationships/image" Target="../media/image8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7.png"/><Relationship Id="rId4" Type="http://schemas.openxmlformats.org/officeDocument/2006/relationships/image" Target="../media/image83.png"/><Relationship Id="rId5" Type="http://schemas.openxmlformats.org/officeDocument/2006/relationships/image" Target="../media/image8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8.png"/><Relationship Id="rId4" Type="http://schemas.openxmlformats.org/officeDocument/2006/relationships/image" Target="../media/image91.png"/><Relationship Id="rId5" Type="http://schemas.openxmlformats.org/officeDocument/2006/relationships/image" Target="../media/image9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7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5997225" y="0"/>
            <a:ext cx="3147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652150" y="3502675"/>
            <a:ext cx="406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22236E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- MuscleTalkTalk</a:t>
            </a:r>
            <a:endParaRPr b="1" sz="700">
              <a:solidFill>
                <a:srgbClr val="22236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52150" y="3896100"/>
            <a:ext cx="406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22236E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조장 : 박재민</a:t>
            </a:r>
            <a:endParaRPr sz="700">
              <a:solidFill>
                <a:srgbClr val="22236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652150" y="4077300"/>
            <a:ext cx="406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22236E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</a:t>
            </a:r>
            <a:r>
              <a:rPr lang="ko" sz="700">
                <a:solidFill>
                  <a:srgbClr val="22236E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민승택, 서유빈, 이진정</a:t>
            </a:r>
            <a:endParaRPr sz="700">
              <a:solidFill>
                <a:srgbClr val="22236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616500" y="727300"/>
            <a:ext cx="406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22236E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운동인</a:t>
            </a:r>
            <a:r>
              <a:rPr lang="ko" sz="700">
                <a:solidFill>
                  <a:srgbClr val="22236E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위한</a:t>
            </a:r>
            <a:r>
              <a:rPr lang="ko" sz="700">
                <a:solidFill>
                  <a:srgbClr val="22236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700">
                <a:solidFill>
                  <a:srgbClr val="22236E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종합 정보 커뮤니티 사이트</a:t>
            </a:r>
            <a:endParaRPr sz="700">
              <a:solidFill>
                <a:srgbClr val="22236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652150" y="1270975"/>
            <a:ext cx="406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22236E"/>
                </a:solidFill>
                <a:latin typeface="Malgun Gothic"/>
                <a:ea typeface="Malgun Gothic"/>
                <a:cs typeface="Malgun Gothic"/>
                <a:sym typeface="Malgun Gothic"/>
              </a:rPr>
              <a:t>KH Semi Project</a:t>
            </a:r>
            <a:endParaRPr b="1" sz="800">
              <a:solidFill>
                <a:srgbClr val="22236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652150" y="1475450"/>
            <a:ext cx="406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2236E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스토리 보드</a:t>
            </a:r>
            <a:endParaRPr b="1" sz="1600">
              <a:solidFill>
                <a:srgbClr val="22236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939650" y="4077300"/>
            <a:ext cx="255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22236E"/>
                </a:solidFill>
                <a:latin typeface="Malgun Gothic"/>
                <a:ea typeface="Malgun Gothic"/>
                <a:cs typeface="Malgun Gothic"/>
                <a:sym typeface="Malgun Gothic"/>
              </a:rPr>
              <a:t>머슬톡톡</a:t>
            </a:r>
            <a:endParaRPr b="1" sz="700">
              <a:solidFill>
                <a:srgbClr val="22236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8" name="Google Shape;68;p14"/>
          <p:cNvCxnSpPr/>
          <p:nvPr/>
        </p:nvCxnSpPr>
        <p:spPr>
          <a:xfrm>
            <a:off x="7986975" y="4037750"/>
            <a:ext cx="420900" cy="0"/>
          </a:xfrm>
          <a:prstGeom prst="straightConnector1">
            <a:avLst/>
          </a:prstGeom>
          <a:noFill/>
          <a:ln cap="flat" cmpd="sng" w="9525">
            <a:solidFill>
              <a:srgbClr val="22236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53" y="567525"/>
            <a:ext cx="3289472" cy="437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회원가입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23"/>
          <p:cNvSpPr/>
          <p:nvPr/>
        </p:nvSpPr>
        <p:spPr>
          <a:xfrm>
            <a:off x="392950" y="3992700"/>
            <a:ext cx="2975100" cy="3228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2375" y="567525"/>
            <a:ext cx="5291625" cy="13941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23"/>
          <p:cNvCxnSpPr/>
          <p:nvPr/>
        </p:nvCxnSpPr>
        <p:spPr>
          <a:xfrm flipH="1" rot="10800000">
            <a:off x="3035025" y="1329300"/>
            <a:ext cx="1020600" cy="26634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53" y="567525"/>
            <a:ext cx="3289472" cy="437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회원가입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392950" y="3992700"/>
            <a:ext cx="2975100" cy="3228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2375" y="567525"/>
            <a:ext cx="4715451" cy="3999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4"/>
          <p:cNvCxnSpPr/>
          <p:nvPr/>
        </p:nvCxnSpPr>
        <p:spPr>
          <a:xfrm flipH="1" rot="10800000">
            <a:off x="3035025" y="2224500"/>
            <a:ext cx="1147200" cy="17682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192" name="Google Shape;19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2618" y="1186268"/>
            <a:ext cx="1599025" cy="15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/>
          <p:nvPr/>
        </p:nvSpPr>
        <p:spPr>
          <a:xfrm>
            <a:off x="5717975" y="3604875"/>
            <a:ext cx="2457000" cy="1494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4"/>
          <p:cNvSpPr/>
          <p:nvPr/>
        </p:nvSpPr>
        <p:spPr>
          <a:xfrm>
            <a:off x="7410000" y="1307325"/>
            <a:ext cx="1431300" cy="14013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5" name="Google Shape;195;p24"/>
          <p:cNvCxnSpPr/>
          <p:nvPr/>
        </p:nvCxnSpPr>
        <p:spPr>
          <a:xfrm flipH="1">
            <a:off x="7873200" y="2715600"/>
            <a:ext cx="273600" cy="898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53" y="567525"/>
            <a:ext cx="3289472" cy="43748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회원가입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7275" y="567525"/>
            <a:ext cx="3227825" cy="1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0843" y="3186118"/>
            <a:ext cx="1599025" cy="152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5"/>
          <p:cNvCxnSpPr/>
          <p:nvPr/>
        </p:nvCxnSpPr>
        <p:spPr>
          <a:xfrm flipH="1" rot="10800000">
            <a:off x="3298325" y="2287450"/>
            <a:ext cx="1613700" cy="21735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06" name="Google Shape;206;p25"/>
          <p:cNvSpPr/>
          <p:nvPr/>
        </p:nvSpPr>
        <p:spPr>
          <a:xfrm>
            <a:off x="3036500" y="4460950"/>
            <a:ext cx="477300" cy="2154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5"/>
          <p:cNvSpPr/>
          <p:nvPr/>
        </p:nvSpPr>
        <p:spPr>
          <a:xfrm>
            <a:off x="2862875" y="3283975"/>
            <a:ext cx="1557000" cy="15222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53" y="567525"/>
            <a:ext cx="3289472" cy="4374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6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회원가입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7275" y="567525"/>
            <a:ext cx="3227825" cy="1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7275" y="560025"/>
            <a:ext cx="4455824" cy="395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0843" y="3186118"/>
            <a:ext cx="1599025" cy="152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26"/>
          <p:cNvCxnSpPr>
            <a:stCxn id="219" idx="0"/>
          </p:cNvCxnSpPr>
          <p:nvPr/>
        </p:nvCxnSpPr>
        <p:spPr>
          <a:xfrm flipH="1" rot="10800000">
            <a:off x="3955800" y="2582350"/>
            <a:ext cx="977100" cy="18786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9" name="Google Shape;219;p26"/>
          <p:cNvSpPr/>
          <p:nvPr/>
        </p:nvSpPr>
        <p:spPr>
          <a:xfrm>
            <a:off x="3717150" y="4460950"/>
            <a:ext cx="477300" cy="2154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6"/>
          <p:cNvSpPr/>
          <p:nvPr/>
        </p:nvSpPr>
        <p:spPr>
          <a:xfrm>
            <a:off x="2862875" y="3283975"/>
            <a:ext cx="1557000" cy="15222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53" y="567525"/>
            <a:ext cx="3289472" cy="437487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7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회원가입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p27"/>
          <p:cNvSpPr/>
          <p:nvPr/>
        </p:nvSpPr>
        <p:spPr>
          <a:xfrm>
            <a:off x="392950" y="4527025"/>
            <a:ext cx="2413800" cy="3228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7276" y="567527"/>
            <a:ext cx="5326723" cy="14397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27"/>
          <p:cNvCxnSpPr>
            <a:endCxn id="229" idx="1"/>
          </p:cNvCxnSpPr>
          <p:nvPr/>
        </p:nvCxnSpPr>
        <p:spPr>
          <a:xfrm flipH="1" rot="10800000">
            <a:off x="2533276" y="1287413"/>
            <a:ext cx="1284000" cy="32397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8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회원가입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392950" y="4527025"/>
            <a:ext cx="2413800" cy="3228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00" y="669125"/>
            <a:ext cx="2607725" cy="432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7275" y="548275"/>
            <a:ext cx="4014399" cy="16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/>
          <p:nvPr/>
        </p:nvSpPr>
        <p:spPr>
          <a:xfrm>
            <a:off x="392950" y="827075"/>
            <a:ext cx="2413800" cy="3228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" name="Google Shape;241;p28"/>
          <p:cNvCxnSpPr>
            <a:stCxn id="240" idx="3"/>
          </p:cNvCxnSpPr>
          <p:nvPr/>
        </p:nvCxnSpPr>
        <p:spPr>
          <a:xfrm>
            <a:off x="2806750" y="988475"/>
            <a:ext cx="1164000" cy="2478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9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회원가입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29"/>
          <p:cNvSpPr/>
          <p:nvPr/>
        </p:nvSpPr>
        <p:spPr>
          <a:xfrm>
            <a:off x="392950" y="4527025"/>
            <a:ext cx="2413800" cy="3228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00" y="669125"/>
            <a:ext cx="2607725" cy="432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7275" y="548275"/>
            <a:ext cx="4014399" cy="16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9"/>
          <p:cNvSpPr/>
          <p:nvPr/>
        </p:nvSpPr>
        <p:spPr>
          <a:xfrm>
            <a:off x="392950" y="2497425"/>
            <a:ext cx="2413800" cy="13719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7275" y="548275"/>
            <a:ext cx="5326725" cy="42210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29"/>
          <p:cNvCxnSpPr>
            <a:endCxn id="252" idx="1"/>
          </p:cNvCxnSpPr>
          <p:nvPr/>
        </p:nvCxnSpPr>
        <p:spPr>
          <a:xfrm flipH="1" rot="10800000">
            <a:off x="2806875" y="2658824"/>
            <a:ext cx="1010400" cy="5418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0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회원가입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00" y="669137"/>
            <a:ext cx="2413800" cy="317801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0"/>
          <p:cNvSpPr/>
          <p:nvPr/>
        </p:nvSpPr>
        <p:spPr>
          <a:xfrm flipH="1" rot="10800000">
            <a:off x="982125" y="728300"/>
            <a:ext cx="1244700" cy="2115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7275" y="548275"/>
            <a:ext cx="2473925" cy="2194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0"/>
          <p:cNvCxnSpPr/>
          <p:nvPr/>
        </p:nvCxnSpPr>
        <p:spPr>
          <a:xfrm>
            <a:off x="2226825" y="853199"/>
            <a:ext cx="1557900" cy="18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1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회원가입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0" name="Google Shape;2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00" y="669137"/>
            <a:ext cx="2413800" cy="317801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/>
          <p:nvPr/>
        </p:nvSpPr>
        <p:spPr>
          <a:xfrm flipH="1" rot="10800000">
            <a:off x="401600" y="1185500"/>
            <a:ext cx="1244700" cy="2115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7275" y="548275"/>
            <a:ext cx="3029442" cy="1431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31"/>
          <p:cNvCxnSpPr/>
          <p:nvPr/>
        </p:nvCxnSpPr>
        <p:spPr>
          <a:xfrm flipH="1" rot="10800000">
            <a:off x="1646300" y="1024549"/>
            <a:ext cx="2231400" cy="2658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74" name="Google Shape;274;p31"/>
          <p:cNvSpPr/>
          <p:nvPr/>
        </p:nvSpPr>
        <p:spPr>
          <a:xfrm flipH="1" rot="10800000">
            <a:off x="460875" y="3082025"/>
            <a:ext cx="2240100" cy="2115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1"/>
          <p:cNvSpPr/>
          <p:nvPr/>
        </p:nvSpPr>
        <p:spPr>
          <a:xfrm flipH="1" rot="10800000">
            <a:off x="1349875" y="3505375"/>
            <a:ext cx="555000" cy="2877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7275" y="2003500"/>
            <a:ext cx="2413799" cy="61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31"/>
          <p:cNvCxnSpPr>
            <a:endCxn id="276" idx="1"/>
          </p:cNvCxnSpPr>
          <p:nvPr/>
        </p:nvCxnSpPr>
        <p:spPr>
          <a:xfrm flipH="1" rot="10800000">
            <a:off x="2700975" y="2310712"/>
            <a:ext cx="1116300" cy="4419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278" name="Google Shape;27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7875" y="2641275"/>
            <a:ext cx="3620666" cy="2502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31"/>
          <p:cNvCxnSpPr/>
          <p:nvPr/>
        </p:nvCxnSpPr>
        <p:spPr>
          <a:xfrm flipH="1" rot="10800000">
            <a:off x="1904875" y="2904187"/>
            <a:ext cx="2015100" cy="7713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2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시퀀스 다이어그램 : 회원가입 - 이메일 인증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6" name="Google Shape;2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62" y="823900"/>
            <a:ext cx="7658076" cy="386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616500" y="747525"/>
            <a:ext cx="406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22236E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b="1" sz="1000">
              <a:solidFill>
                <a:srgbClr val="22236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4" name="Google Shape;74;p15"/>
          <p:cNvCxnSpPr/>
          <p:nvPr/>
        </p:nvCxnSpPr>
        <p:spPr>
          <a:xfrm flipH="1" rot="10800000">
            <a:off x="719775" y="1086225"/>
            <a:ext cx="2472900" cy="5700"/>
          </a:xfrm>
          <a:prstGeom prst="straightConnector1">
            <a:avLst/>
          </a:prstGeom>
          <a:noFill/>
          <a:ln cap="flat" cmpd="sng" w="9525">
            <a:solidFill>
              <a:srgbClr val="22236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5"/>
          <p:cNvSpPr txBox="1"/>
          <p:nvPr/>
        </p:nvSpPr>
        <p:spPr>
          <a:xfrm>
            <a:off x="664625" y="1270975"/>
            <a:ext cx="406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22236E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</a:t>
            </a:r>
            <a:r>
              <a:rPr b="1" lang="ko" sz="800">
                <a:solidFill>
                  <a:srgbClr val="22236E"/>
                </a:solidFill>
                <a:latin typeface="Malgun Gothic"/>
                <a:ea typeface="Malgun Gothic"/>
                <a:cs typeface="Malgun Gothic"/>
                <a:sym typeface="Malgun Gothic"/>
              </a:rPr>
              <a:t>. 스토리보드</a:t>
            </a:r>
            <a:endParaRPr b="1" sz="800">
              <a:solidFill>
                <a:srgbClr val="22236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664625" y="1654975"/>
            <a:ext cx="406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Ⅱ</a:t>
            </a: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화면 설계 및 기능 설명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204" y="3882750"/>
            <a:ext cx="1449525" cy="5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B4DB2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84654" y="96000"/>
            <a:ext cx="3944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3AA"/>
              </a:buClr>
              <a:buSzPts val="2800"/>
              <a:buFont typeface="Arial"/>
              <a:buNone/>
            </a:pPr>
            <a:r>
              <a:rPr b="1" lang="ko" sz="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 안내</a:t>
            </a:r>
            <a:endParaRPr b="1" i="0" sz="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트레이너 탈퇴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3" name="Google Shape;293;p33"/>
          <p:cNvPicPr preferRelativeResize="0"/>
          <p:nvPr/>
        </p:nvPicPr>
        <p:blipFill rotWithShape="1">
          <a:blip r:embed="rId3">
            <a:alphaModFix/>
          </a:blip>
          <a:srcRect b="3072" l="0" r="0" t="0"/>
          <a:stretch/>
        </p:blipFill>
        <p:spPr>
          <a:xfrm>
            <a:off x="3817275" y="660675"/>
            <a:ext cx="4504949" cy="13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125" y="660675"/>
            <a:ext cx="3627150" cy="205894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/>
          <p:nvPr/>
        </p:nvSpPr>
        <p:spPr>
          <a:xfrm flipH="1" rot="10800000">
            <a:off x="1258400" y="2032200"/>
            <a:ext cx="1596600" cy="2115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6" name="Google Shape;296;p33"/>
          <p:cNvCxnSpPr>
            <a:stCxn id="295" idx="3"/>
          </p:cNvCxnSpPr>
          <p:nvPr/>
        </p:nvCxnSpPr>
        <p:spPr>
          <a:xfrm flipH="1" rot="10800000">
            <a:off x="2855000" y="982350"/>
            <a:ext cx="1109400" cy="11556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4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트레이너 탈퇴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3" name="Google Shape;3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25" y="660675"/>
            <a:ext cx="3627150" cy="205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4"/>
          <p:cNvPicPr preferRelativeResize="0"/>
          <p:nvPr/>
        </p:nvPicPr>
        <p:blipFill rotWithShape="1">
          <a:blip r:embed="rId4">
            <a:alphaModFix/>
          </a:blip>
          <a:srcRect b="3072" l="0" r="0" t="0"/>
          <a:stretch/>
        </p:blipFill>
        <p:spPr>
          <a:xfrm>
            <a:off x="3817275" y="660675"/>
            <a:ext cx="4504949" cy="1353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34"/>
          <p:cNvCxnSpPr>
            <a:stCxn id="306" idx="3"/>
          </p:cNvCxnSpPr>
          <p:nvPr/>
        </p:nvCxnSpPr>
        <p:spPr>
          <a:xfrm flipH="1" rot="10800000">
            <a:off x="3838150" y="1416150"/>
            <a:ext cx="1109400" cy="11556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307" name="Google Shape;30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7275" y="654575"/>
            <a:ext cx="5326725" cy="3927517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/>
          <p:nvPr/>
        </p:nvSpPr>
        <p:spPr>
          <a:xfrm flipH="1" rot="10800000">
            <a:off x="3396250" y="2466000"/>
            <a:ext cx="441900" cy="2115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8" name="Google Shape;308;p34"/>
          <p:cNvCxnSpPr/>
          <p:nvPr/>
        </p:nvCxnSpPr>
        <p:spPr>
          <a:xfrm flipH="1" rot="10800000">
            <a:off x="3459400" y="982250"/>
            <a:ext cx="504900" cy="14667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5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트레이너 탈퇴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5" name="Google Shape;3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25" y="544500"/>
            <a:ext cx="3601725" cy="19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9724" y="2301600"/>
            <a:ext cx="5610050" cy="275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35"/>
          <p:cNvCxnSpPr/>
          <p:nvPr/>
        </p:nvCxnSpPr>
        <p:spPr>
          <a:xfrm>
            <a:off x="3754125" y="1410450"/>
            <a:ext cx="786000" cy="9543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35"/>
          <p:cNvCxnSpPr/>
          <p:nvPr/>
        </p:nvCxnSpPr>
        <p:spPr>
          <a:xfrm flipH="1">
            <a:off x="2161425" y="4453475"/>
            <a:ext cx="1487700" cy="6273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6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트레이너 탈퇴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5" name="Google Shape;3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25" y="544500"/>
            <a:ext cx="3601725" cy="19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525" y="509425"/>
            <a:ext cx="4184125" cy="45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4125" y="542772"/>
            <a:ext cx="3944100" cy="19137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36"/>
          <p:cNvCxnSpPr/>
          <p:nvPr/>
        </p:nvCxnSpPr>
        <p:spPr>
          <a:xfrm flipH="1" rot="10800000">
            <a:off x="1459550" y="1852425"/>
            <a:ext cx="3627900" cy="30174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36"/>
          <p:cNvCxnSpPr/>
          <p:nvPr/>
        </p:nvCxnSpPr>
        <p:spPr>
          <a:xfrm flipH="1" rot="10800000">
            <a:off x="2180375" y="1178850"/>
            <a:ext cx="2822700" cy="13929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330" name="Google Shape;330;p36"/>
          <p:cNvPicPr preferRelativeResize="0"/>
          <p:nvPr/>
        </p:nvPicPr>
        <p:blipFill rotWithShape="1">
          <a:blip r:embed="rId6">
            <a:alphaModFix/>
          </a:blip>
          <a:srcRect b="24117" l="12975" r="0" t="46939"/>
          <a:stretch/>
        </p:blipFill>
        <p:spPr>
          <a:xfrm>
            <a:off x="4385650" y="3101575"/>
            <a:ext cx="4758349" cy="11668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36"/>
          <p:cNvCxnSpPr>
            <a:endCxn id="330" idx="0"/>
          </p:cNvCxnSpPr>
          <p:nvPr/>
        </p:nvCxnSpPr>
        <p:spPr>
          <a:xfrm>
            <a:off x="6763925" y="2279575"/>
            <a:ext cx="900" cy="8220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7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트레이너 탈퇴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8" name="Google Shape;3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75" y="659125"/>
            <a:ext cx="2729650" cy="125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7"/>
          <p:cNvSpPr/>
          <p:nvPr/>
        </p:nvSpPr>
        <p:spPr>
          <a:xfrm flipH="1" rot="10800000">
            <a:off x="1075950" y="1274225"/>
            <a:ext cx="1941300" cy="5853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7275" y="659125"/>
            <a:ext cx="4603199" cy="34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p37"/>
          <p:cNvCxnSpPr>
            <a:stCxn id="339" idx="3"/>
          </p:cNvCxnSpPr>
          <p:nvPr/>
        </p:nvCxnSpPr>
        <p:spPr>
          <a:xfrm>
            <a:off x="3017250" y="1566875"/>
            <a:ext cx="757800" cy="10926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8"/>
          <p:cNvPicPr preferRelativeResize="0"/>
          <p:nvPr/>
        </p:nvPicPr>
        <p:blipFill rotWithShape="1">
          <a:blip r:embed="rId3">
            <a:alphaModFix/>
          </a:blip>
          <a:srcRect b="8387" l="21097" r="4113" t="14730"/>
          <a:stretch/>
        </p:blipFill>
        <p:spPr>
          <a:xfrm>
            <a:off x="646725" y="604400"/>
            <a:ext cx="4787176" cy="431512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8"/>
          <p:cNvSpPr/>
          <p:nvPr/>
        </p:nvSpPr>
        <p:spPr>
          <a:xfrm>
            <a:off x="5997225" y="0"/>
            <a:ext cx="3147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8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8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6AD3AA"/>
              </a:buClr>
              <a:buSzPts val="28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</a:t>
            </a:r>
            <a:r>
              <a:rPr b="1" lang="ko" sz="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관리자 - 대시보드</a:t>
            </a:r>
            <a:endParaRPr b="1" sz="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p38"/>
          <p:cNvSpPr txBox="1"/>
          <p:nvPr/>
        </p:nvSpPr>
        <p:spPr>
          <a:xfrm>
            <a:off x="6885800" y="3994550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5B0F00"/>
              </a:solidFill>
            </a:endParaRPr>
          </a:p>
        </p:txBody>
      </p:sp>
      <p:sp>
        <p:nvSpPr>
          <p:cNvPr id="351" name="Google Shape;351;p38"/>
          <p:cNvSpPr txBox="1"/>
          <p:nvPr/>
        </p:nvSpPr>
        <p:spPr>
          <a:xfrm>
            <a:off x="3739250" y="1591963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①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352" name="Google Shape;352;p38"/>
          <p:cNvSpPr txBox="1"/>
          <p:nvPr/>
        </p:nvSpPr>
        <p:spPr>
          <a:xfrm>
            <a:off x="5106150" y="1887338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②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353" name="Google Shape;353;p38"/>
          <p:cNvSpPr txBox="1"/>
          <p:nvPr/>
        </p:nvSpPr>
        <p:spPr>
          <a:xfrm>
            <a:off x="5047900" y="2413113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③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354" name="Google Shape;354;p38"/>
          <p:cNvSpPr txBox="1"/>
          <p:nvPr/>
        </p:nvSpPr>
        <p:spPr>
          <a:xfrm>
            <a:off x="5047900" y="2538446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④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355" name="Google Shape;355;p38"/>
          <p:cNvSpPr txBox="1"/>
          <p:nvPr/>
        </p:nvSpPr>
        <p:spPr>
          <a:xfrm>
            <a:off x="5047900" y="2668984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⑤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356" name="Google Shape;356;p38"/>
          <p:cNvSpPr txBox="1"/>
          <p:nvPr/>
        </p:nvSpPr>
        <p:spPr>
          <a:xfrm>
            <a:off x="5047900" y="2787167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⑥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357" name="Google Shape;357;p38"/>
          <p:cNvSpPr txBox="1"/>
          <p:nvPr/>
        </p:nvSpPr>
        <p:spPr>
          <a:xfrm>
            <a:off x="5047900" y="2919715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⑦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358" name="Google Shape;358;p38"/>
          <p:cNvSpPr txBox="1"/>
          <p:nvPr/>
        </p:nvSpPr>
        <p:spPr>
          <a:xfrm>
            <a:off x="5047900" y="3033792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⑧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359" name="Google Shape;359;p38"/>
          <p:cNvSpPr/>
          <p:nvPr/>
        </p:nvSpPr>
        <p:spPr>
          <a:xfrm>
            <a:off x="915625" y="1761475"/>
            <a:ext cx="3113100" cy="28824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60" name="Google Shape;360;p38"/>
          <p:cNvGraphicFramePr/>
          <p:nvPr/>
        </p:nvGraphicFramePr>
        <p:xfrm>
          <a:off x="6201863" y="69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{D9B2E9EA-8626-445F-A950-7C025D482D42}</a:tableStyleId>
              </a:tblPr>
              <a:tblGrid>
                <a:gridCol w="559150"/>
                <a:gridCol w="1572575"/>
                <a:gridCol w="642525"/>
              </a:tblGrid>
              <a:tr h="38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대시보드 조회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rgbClr val="43434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DashBoard-01</a:t>
                      </a:r>
                      <a:endParaRPr sz="650">
                        <a:solidFill>
                          <a:srgbClr val="43434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4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넘버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 페이지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일별 누적 방문자수, 회원수, 게시물수 표시 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로그아웃 후 메인페이지로 이동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Main-01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</a:t>
                      </a:r>
                      <a:endParaRPr b="1"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</a:rPr>
                        <a:t>게시물 관리 페이지로 이동</a:t>
                      </a:r>
                      <a:endParaRPr sz="650">
                        <a:solidFill>
                          <a:schemeClr val="dk1"/>
                        </a:solidFill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Board-M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</a:t>
                      </a:r>
                      <a:endParaRPr b="1"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댓글 관리</a:t>
                      </a:r>
                      <a:r>
                        <a:rPr lang="ko" sz="650">
                          <a:solidFill>
                            <a:schemeClr val="dk1"/>
                          </a:solidFill>
                        </a:rPr>
                        <a:t> 페이지로 이동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Rc-M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⑤</a:t>
                      </a:r>
                      <a:endParaRPr b="1"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관리 </a:t>
                      </a:r>
                      <a:r>
                        <a:rPr lang="ko" sz="650">
                          <a:solidFill>
                            <a:schemeClr val="dk1"/>
                          </a:solidFill>
                        </a:rPr>
                        <a:t> 페이지로 이동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NtBoard-M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⑥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관리</a:t>
                      </a:r>
                      <a:r>
                        <a:rPr lang="ko" sz="650">
                          <a:solidFill>
                            <a:schemeClr val="dk1"/>
                          </a:solidFill>
                        </a:rPr>
                        <a:t> 페이지로 이동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Member-M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⑦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트레이너 관리 페이지로 이동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Trainer-M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⑧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문의사항 확인 페이지로 이동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Inq-M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9"/>
          <p:cNvPicPr preferRelativeResize="0"/>
          <p:nvPr/>
        </p:nvPicPr>
        <p:blipFill rotWithShape="1">
          <a:blip r:embed="rId3">
            <a:alphaModFix/>
          </a:blip>
          <a:srcRect b="8388" l="21099" r="23301" t="18474"/>
          <a:stretch/>
        </p:blipFill>
        <p:spPr>
          <a:xfrm>
            <a:off x="125800" y="580300"/>
            <a:ext cx="3761899" cy="43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9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9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6AD3AA"/>
              </a:buClr>
              <a:buSzPts val="28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</a:t>
            </a:r>
            <a:r>
              <a:rPr b="1" lang="ko" sz="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관리자 - 대시보드</a:t>
            </a:r>
            <a:endParaRPr b="1" sz="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8" name="Google Shape;368;p39"/>
          <p:cNvSpPr txBox="1"/>
          <p:nvPr/>
        </p:nvSpPr>
        <p:spPr>
          <a:xfrm>
            <a:off x="6885800" y="3994550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5B0F00"/>
              </a:solidFill>
            </a:endParaRPr>
          </a:p>
        </p:txBody>
      </p:sp>
      <p:pic>
        <p:nvPicPr>
          <p:cNvPr id="369" name="Google Shape;369;p39"/>
          <p:cNvPicPr preferRelativeResize="0"/>
          <p:nvPr/>
        </p:nvPicPr>
        <p:blipFill rotWithShape="1">
          <a:blip r:embed="rId4">
            <a:alphaModFix/>
          </a:blip>
          <a:srcRect b="30143" l="13127" r="28400" t="24743"/>
          <a:stretch/>
        </p:blipFill>
        <p:spPr>
          <a:xfrm>
            <a:off x="3887700" y="1060711"/>
            <a:ext cx="5173050" cy="2036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9"/>
          <p:cNvPicPr preferRelativeResize="0"/>
          <p:nvPr/>
        </p:nvPicPr>
        <p:blipFill rotWithShape="1">
          <a:blip r:embed="rId5">
            <a:alphaModFix/>
          </a:blip>
          <a:srcRect b="49171" l="29846" r="26020" t="23535"/>
          <a:stretch/>
        </p:blipFill>
        <p:spPr>
          <a:xfrm>
            <a:off x="4047650" y="3220250"/>
            <a:ext cx="2678204" cy="143826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9"/>
          <p:cNvSpPr/>
          <p:nvPr/>
        </p:nvSpPr>
        <p:spPr>
          <a:xfrm>
            <a:off x="2205675" y="4293025"/>
            <a:ext cx="1398300" cy="2496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2" name="Google Shape;372;p39"/>
          <p:cNvCxnSpPr>
            <a:stCxn id="371" idx="3"/>
            <a:endCxn id="370" idx="1"/>
          </p:cNvCxnSpPr>
          <p:nvPr/>
        </p:nvCxnSpPr>
        <p:spPr>
          <a:xfrm flipH="1" rot="10800000">
            <a:off x="3603975" y="3939325"/>
            <a:ext cx="443700" cy="4785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73" name="Google Shape;373;p39"/>
          <p:cNvSpPr/>
          <p:nvPr/>
        </p:nvSpPr>
        <p:spPr>
          <a:xfrm>
            <a:off x="2324775" y="1807100"/>
            <a:ext cx="1279200" cy="9231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4" name="Google Shape;374;p39"/>
          <p:cNvCxnSpPr/>
          <p:nvPr/>
        </p:nvCxnSpPr>
        <p:spPr>
          <a:xfrm flipH="1" rot="10800000">
            <a:off x="3603975" y="1806425"/>
            <a:ext cx="491100" cy="487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0"/>
          <p:cNvPicPr preferRelativeResize="0"/>
          <p:nvPr/>
        </p:nvPicPr>
        <p:blipFill rotWithShape="1">
          <a:blip r:embed="rId3">
            <a:alphaModFix/>
          </a:blip>
          <a:srcRect b="3264" l="26846" r="27918" t="27121"/>
          <a:stretch/>
        </p:blipFill>
        <p:spPr>
          <a:xfrm>
            <a:off x="827600" y="517400"/>
            <a:ext cx="4466324" cy="456522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0"/>
          <p:cNvSpPr/>
          <p:nvPr/>
        </p:nvSpPr>
        <p:spPr>
          <a:xfrm>
            <a:off x="5997225" y="0"/>
            <a:ext cx="3147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0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0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6AD3AA"/>
              </a:buClr>
              <a:buSzPts val="28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</a:t>
            </a:r>
            <a:r>
              <a:rPr b="1" lang="ko" sz="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관리자 - 게시물 관리</a:t>
            </a:r>
            <a:endParaRPr b="1" sz="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p40"/>
          <p:cNvSpPr txBox="1"/>
          <p:nvPr/>
        </p:nvSpPr>
        <p:spPr>
          <a:xfrm>
            <a:off x="6885800" y="3994550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5B0F00"/>
              </a:solidFill>
            </a:endParaRPr>
          </a:p>
        </p:txBody>
      </p:sp>
      <p:sp>
        <p:nvSpPr>
          <p:cNvPr id="384" name="Google Shape;384;p40"/>
          <p:cNvSpPr txBox="1"/>
          <p:nvPr/>
        </p:nvSpPr>
        <p:spPr>
          <a:xfrm>
            <a:off x="4954563" y="720363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①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385" name="Google Shape;385;p40"/>
          <p:cNvSpPr txBox="1"/>
          <p:nvPr/>
        </p:nvSpPr>
        <p:spPr>
          <a:xfrm>
            <a:off x="1862001" y="1324313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②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386" name="Google Shape;386;p40"/>
          <p:cNvSpPr txBox="1"/>
          <p:nvPr/>
        </p:nvSpPr>
        <p:spPr>
          <a:xfrm>
            <a:off x="5035488" y="4848813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③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387" name="Google Shape;387;p40"/>
          <p:cNvSpPr/>
          <p:nvPr/>
        </p:nvSpPr>
        <p:spPr>
          <a:xfrm>
            <a:off x="4209000" y="686925"/>
            <a:ext cx="826500" cy="2364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88" name="Google Shape;388;p40"/>
          <p:cNvGraphicFramePr/>
          <p:nvPr/>
        </p:nvGraphicFramePr>
        <p:xfrm>
          <a:off x="6201863" y="69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{D9B2E9EA-8626-445F-A950-7C025D482D42}</a:tableStyleId>
              </a:tblPr>
              <a:tblGrid>
                <a:gridCol w="559150"/>
                <a:gridCol w="1572575"/>
                <a:gridCol w="642525"/>
              </a:tblGrid>
              <a:tr h="38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게시물 관리</a:t>
                      </a:r>
                      <a:endParaRPr b="1"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rgbClr val="43434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Board-M</a:t>
                      </a:r>
                      <a:endParaRPr sz="650">
                        <a:solidFill>
                          <a:srgbClr val="43434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4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넘버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 페이지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신고 게시물 조회</a:t>
                      </a:r>
                      <a:b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Ajax를 통해 리스트 출력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제목 영역 선택 시 해당 게시물의 상세 조회 페이지로 이동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Board-D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</a:t>
                      </a:r>
                      <a:endParaRPr b="1"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검색어 입력 후 해당 검색어를 포함한  제목, 작성자의 게시물 리스트 출력</a:t>
                      </a:r>
                      <a:endParaRPr sz="650">
                        <a:solidFill>
                          <a:schemeClr val="dk1"/>
                        </a:solidFill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</a:t>
                      </a:r>
                      <a:endParaRPr b="1"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페이징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89" name="Google Shape;389;p40"/>
          <p:cNvSpPr/>
          <p:nvPr/>
        </p:nvSpPr>
        <p:spPr>
          <a:xfrm>
            <a:off x="1450275" y="1329275"/>
            <a:ext cx="464100" cy="1596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0"/>
          <p:cNvSpPr/>
          <p:nvPr/>
        </p:nvSpPr>
        <p:spPr>
          <a:xfrm>
            <a:off x="2833550" y="4560500"/>
            <a:ext cx="387600" cy="2001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0"/>
          <p:cNvSpPr/>
          <p:nvPr/>
        </p:nvSpPr>
        <p:spPr>
          <a:xfrm>
            <a:off x="3309000" y="4814775"/>
            <a:ext cx="1776300" cy="2376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0"/>
          <p:cNvSpPr txBox="1"/>
          <p:nvPr/>
        </p:nvSpPr>
        <p:spPr>
          <a:xfrm>
            <a:off x="3165813" y="4575788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④</a:t>
            </a:r>
            <a:endParaRPr b="1" sz="800">
              <a:solidFill>
                <a:srgbClr val="4B4DB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1"/>
          <p:cNvPicPr preferRelativeResize="0"/>
          <p:nvPr/>
        </p:nvPicPr>
        <p:blipFill rotWithShape="1">
          <a:blip r:embed="rId3">
            <a:alphaModFix/>
          </a:blip>
          <a:srcRect b="7430" l="20090" r="18093" t="24713"/>
          <a:stretch/>
        </p:blipFill>
        <p:spPr>
          <a:xfrm>
            <a:off x="757288" y="691425"/>
            <a:ext cx="4413074" cy="43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1"/>
          <p:cNvSpPr/>
          <p:nvPr/>
        </p:nvSpPr>
        <p:spPr>
          <a:xfrm>
            <a:off x="5997225" y="0"/>
            <a:ext cx="3147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1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1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3AA"/>
              </a:buClr>
              <a:buSzPts val="28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</a:t>
            </a:r>
            <a:r>
              <a:rPr b="1" lang="ko" sz="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관리자 - 댓글 관리</a:t>
            </a:r>
            <a:endParaRPr b="1" i="0" sz="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01" name="Google Shape;401;p41"/>
          <p:cNvGraphicFramePr/>
          <p:nvPr/>
        </p:nvGraphicFramePr>
        <p:xfrm>
          <a:off x="6201863" y="69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{D9B2E9EA-8626-445F-A950-7C025D482D42}</a:tableStyleId>
              </a:tblPr>
              <a:tblGrid>
                <a:gridCol w="559150"/>
                <a:gridCol w="1572575"/>
                <a:gridCol w="642525"/>
              </a:tblGrid>
              <a:tr h="38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댓글관리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rgbClr val="43434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Rc-M</a:t>
                      </a:r>
                      <a:endParaRPr sz="650">
                        <a:solidFill>
                          <a:srgbClr val="43434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4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넘버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 페이지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신고 댓글 조회</a:t>
                      </a:r>
                      <a:b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Ajax를 통해 리스트 출력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 영역 선택 시 해당 댓글이 작성된 게시물의 상세 조회 페이지로 이동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Board-D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</a:t>
                      </a:r>
                      <a:endParaRPr b="1"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검색어 입력 후 해당 검색어를 포함한  내용, 작성자의 댓글 리스트 출력</a:t>
                      </a:r>
                      <a:endParaRPr sz="650">
                        <a:solidFill>
                          <a:schemeClr val="dk1"/>
                        </a:solidFill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02" name="Google Shape;402;p41"/>
          <p:cNvSpPr/>
          <p:nvPr/>
        </p:nvSpPr>
        <p:spPr>
          <a:xfrm>
            <a:off x="4053325" y="1017525"/>
            <a:ext cx="798900" cy="2154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1"/>
          <p:cNvSpPr txBox="1"/>
          <p:nvPr/>
        </p:nvSpPr>
        <p:spPr>
          <a:xfrm>
            <a:off x="1942038" y="1638513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②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404" name="Google Shape;404;p41"/>
          <p:cNvSpPr txBox="1"/>
          <p:nvPr/>
        </p:nvSpPr>
        <p:spPr>
          <a:xfrm>
            <a:off x="4852213" y="4796925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③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405" name="Google Shape;405;p41"/>
          <p:cNvSpPr txBox="1"/>
          <p:nvPr/>
        </p:nvSpPr>
        <p:spPr>
          <a:xfrm>
            <a:off x="6218063" y="3470750"/>
            <a:ext cx="2433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406" name="Google Shape;406;p41"/>
          <p:cNvSpPr/>
          <p:nvPr/>
        </p:nvSpPr>
        <p:spPr>
          <a:xfrm>
            <a:off x="3174900" y="4769325"/>
            <a:ext cx="1702500" cy="2247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1"/>
          <p:cNvSpPr txBox="1"/>
          <p:nvPr/>
        </p:nvSpPr>
        <p:spPr>
          <a:xfrm>
            <a:off x="4807438" y="1040463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①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408" name="Google Shape;408;p41"/>
          <p:cNvSpPr/>
          <p:nvPr/>
        </p:nvSpPr>
        <p:spPr>
          <a:xfrm>
            <a:off x="1270350" y="1638525"/>
            <a:ext cx="671700" cy="1695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1"/>
          <p:cNvSpPr txBox="1"/>
          <p:nvPr/>
        </p:nvSpPr>
        <p:spPr>
          <a:xfrm>
            <a:off x="6853425" y="3655538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B4DB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2"/>
          <p:cNvPicPr preferRelativeResize="0"/>
          <p:nvPr/>
        </p:nvPicPr>
        <p:blipFill rotWithShape="1">
          <a:blip r:embed="rId3">
            <a:alphaModFix/>
          </a:blip>
          <a:srcRect b="7430" l="20090" r="18093" t="24713"/>
          <a:stretch/>
        </p:blipFill>
        <p:spPr>
          <a:xfrm>
            <a:off x="158949" y="683100"/>
            <a:ext cx="3977599" cy="417779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2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2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3AA"/>
              </a:buClr>
              <a:buSzPts val="28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</a:t>
            </a:r>
            <a:r>
              <a:rPr b="1" lang="ko" sz="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관리자 - 댓글 관리</a:t>
            </a:r>
            <a:endParaRPr b="1" i="0" sz="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p42"/>
          <p:cNvSpPr txBox="1"/>
          <p:nvPr/>
        </p:nvSpPr>
        <p:spPr>
          <a:xfrm>
            <a:off x="6218063" y="3470750"/>
            <a:ext cx="2433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418" name="Google Shape;418;p42"/>
          <p:cNvSpPr/>
          <p:nvPr/>
        </p:nvSpPr>
        <p:spPr>
          <a:xfrm>
            <a:off x="2337996" y="4590230"/>
            <a:ext cx="1534500" cy="2154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2"/>
          <p:cNvSpPr txBox="1"/>
          <p:nvPr/>
        </p:nvSpPr>
        <p:spPr>
          <a:xfrm>
            <a:off x="6853425" y="3655538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B4DB2"/>
              </a:solidFill>
            </a:endParaRPr>
          </a:p>
        </p:txBody>
      </p:sp>
      <p:pic>
        <p:nvPicPr>
          <p:cNvPr id="420" name="Google Shape;420;p42"/>
          <p:cNvPicPr preferRelativeResize="0"/>
          <p:nvPr/>
        </p:nvPicPr>
        <p:blipFill rotWithShape="1">
          <a:blip r:embed="rId4">
            <a:alphaModFix/>
          </a:blip>
          <a:srcRect b="16325" l="25398" r="9860" t="16932"/>
          <a:stretch/>
        </p:blipFill>
        <p:spPr>
          <a:xfrm>
            <a:off x="4184313" y="629750"/>
            <a:ext cx="4310826" cy="278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2"/>
          <p:cNvPicPr preferRelativeResize="0"/>
          <p:nvPr/>
        </p:nvPicPr>
        <p:blipFill rotWithShape="1">
          <a:blip r:embed="rId5">
            <a:alphaModFix/>
          </a:blip>
          <a:srcRect b="32993" l="36929" r="15376" t="21740"/>
          <a:stretch/>
        </p:blipFill>
        <p:spPr>
          <a:xfrm>
            <a:off x="5135275" y="3299575"/>
            <a:ext cx="3295802" cy="1735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" name="Google Shape;422;p42"/>
          <p:cNvCxnSpPr/>
          <p:nvPr/>
        </p:nvCxnSpPr>
        <p:spPr>
          <a:xfrm rot="-5400000">
            <a:off x="3581896" y="4143380"/>
            <a:ext cx="453300" cy="440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53" y="567525"/>
            <a:ext cx="3289472" cy="437487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회원가입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392950" y="1887575"/>
            <a:ext cx="2975100" cy="3228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375" y="567525"/>
            <a:ext cx="5151625" cy="19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9375" y="567525"/>
            <a:ext cx="5151624" cy="20732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6"/>
          <p:cNvCxnSpPr/>
          <p:nvPr/>
        </p:nvCxnSpPr>
        <p:spPr>
          <a:xfrm flipH="1" rot="10800000">
            <a:off x="2526150" y="1375250"/>
            <a:ext cx="1494600" cy="4983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91" name="Google Shape;91;p16"/>
          <p:cNvSpPr/>
          <p:nvPr/>
        </p:nvSpPr>
        <p:spPr>
          <a:xfrm>
            <a:off x="3859375" y="3255625"/>
            <a:ext cx="4961100" cy="1565100"/>
          </a:xfrm>
          <a:prstGeom prst="rect">
            <a:avLst/>
          </a:prstGeom>
          <a:solidFill>
            <a:srgbClr val="ED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4311925" y="3553375"/>
            <a:ext cx="405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22236E"/>
                </a:solidFill>
              </a:rPr>
              <a:t>1.</a:t>
            </a:r>
            <a:r>
              <a:rPr b="1" lang="ko" sz="850">
                <a:solidFill>
                  <a:srgbClr val="22236E"/>
                </a:solidFill>
              </a:rPr>
              <a:t> 정규표현식을 이용한 아이디 유효성 체크</a:t>
            </a:r>
            <a:endParaRPr b="1"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  - 아이디 입력 칸에 input 될 때 마다 체크하도록 처리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  - 형식은 숫자, 영문 소문자, 영문 대문자 포함 4~20자까지 가능하도록 처리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  - 형식에 맞지 않는다면 아이디 옆, #id_html이라는 공간에 문장을 띄우도록 처리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22236E"/>
                </a:solidFill>
              </a:rPr>
              <a:t>2. 최종적인 회원가입을 위해 true / false 중 하나가 return 되도록 처리</a:t>
            </a:r>
            <a:endParaRPr b="1" sz="850">
              <a:solidFill>
                <a:srgbClr val="22236E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3"/>
          <p:cNvPicPr preferRelativeResize="0"/>
          <p:nvPr/>
        </p:nvPicPr>
        <p:blipFill rotWithShape="1">
          <a:blip r:embed="rId3">
            <a:alphaModFix/>
          </a:blip>
          <a:srcRect b="33625" l="23230" r="9374" t="25009"/>
          <a:stretch/>
        </p:blipFill>
        <p:spPr>
          <a:xfrm>
            <a:off x="507800" y="1296625"/>
            <a:ext cx="5040625" cy="3129151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3"/>
          <p:cNvSpPr/>
          <p:nvPr/>
        </p:nvSpPr>
        <p:spPr>
          <a:xfrm>
            <a:off x="5997225" y="0"/>
            <a:ext cx="3147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3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3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3AA"/>
              </a:buClr>
              <a:buSzPts val="28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</a:t>
            </a:r>
            <a:r>
              <a:rPr b="1" lang="ko" sz="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관리자 - 공지사항 작성</a:t>
            </a:r>
            <a:endParaRPr b="1" i="0" sz="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31" name="Google Shape;431;p43"/>
          <p:cNvGraphicFramePr/>
          <p:nvPr/>
        </p:nvGraphicFramePr>
        <p:xfrm>
          <a:off x="6201863" y="69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{D9B2E9EA-8626-445F-A950-7C025D482D42}</a:tableStyleId>
              </a:tblPr>
              <a:tblGrid>
                <a:gridCol w="559150"/>
                <a:gridCol w="1572575"/>
                <a:gridCol w="642525"/>
              </a:tblGrid>
              <a:tr h="38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관리 - 공지사항 목록 조회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rgbClr val="43434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NtBoard-W</a:t>
                      </a:r>
                      <a:endParaRPr sz="650">
                        <a:solidFill>
                          <a:srgbClr val="43434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4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넘버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 페이지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클릭시 공지사항 작성 페이지 이동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50">
                          <a:solidFill>
                            <a:srgbClr val="43434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NtBoard-W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제목 클릭시 </a:t>
                      </a: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상세 조회 페이지 이동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NtBoard-R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</a:t>
                      </a:r>
                      <a:endParaRPr b="1"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검색어 입력 후 해당 검색어를 포함한  공지사항 제목의 리스트 출력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32" name="Google Shape;432;p43"/>
          <p:cNvSpPr txBox="1"/>
          <p:nvPr/>
        </p:nvSpPr>
        <p:spPr>
          <a:xfrm>
            <a:off x="3947900" y="1679013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①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433" name="Google Shape;433;p43"/>
          <p:cNvSpPr txBox="1"/>
          <p:nvPr/>
        </p:nvSpPr>
        <p:spPr>
          <a:xfrm>
            <a:off x="2032268" y="2407188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②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434" name="Google Shape;434;p43"/>
          <p:cNvSpPr/>
          <p:nvPr/>
        </p:nvSpPr>
        <p:spPr>
          <a:xfrm>
            <a:off x="1161300" y="2412150"/>
            <a:ext cx="919500" cy="1596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3"/>
          <p:cNvSpPr/>
          <p:nvPr/>
        </p:nvSpPr>
        <p:spPr>
          <a:xfrm>
            <a:off x="4192650" y="1679025"/>
            <a:ext cx="1084200" cy="2190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3"/>
          <p:cNvSpPr txBox="1"/>
          <p:nvPr/>
        </p:nvSpPr>
        <p:spPr>
          <a:xfrm>
            <a:off x="3057350" y="4001063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①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437" name="Google Shape;437;p43"/>
          <p:cNvSpPr/>
          <p:nvPr/>
        </p:nvSpPr>
        <p:spPr>
          <a:xfrm>
            <a:off x="3302100" y="4001075"/>
            <a:ext cx="1974900" cy="2190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44"/>
          <p:cNvPicPr preferRelativeResize="0"/>
          <p:nvPr/>
        </p:nvPicPr>
        <p:blipFill rotWithShape="1">
          <a:blip r:embed="rId3">
            <a:alphaModFix/>
          </a:blip>
          <a:srcRect b="2551" l="21631" r="11438" t="23702"/>
          <a:stretch/>
        </p:blipFill>
        <p:spPr>
          <a:xfrm>
            <a:off x="632750" y="624825"/>
            <a:ext cx="4710626" cy="4387651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4"/>
          <p:cNvSpPr/>
          <p:nvPr/>
        </p:nvSpPr>
        <p:spPr>
          <a:xfrm>
            <a:off x="5997225" y="0"/>
            <a:ext cx="3147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4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4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3AA"/>
              </a:buClr>
              <a:buSzPts val="28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</a:t>
            </a:r>
            <a:r>
              <a:rPr b="1" lang="ko" sz="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관리자 - 공지사항 작성</a:t>
            </a:r>
            <a:endParaRPr b="1" i="0" sz="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46" name="Google Shape;446;p44"/>
          <p:cNvGraphicFramePr/>
          <p:nvPr/>
        </p:nvGraphicFramePr>
        <p:xfrm>
          <a:off x="6201863" y="69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{D9B2E9EA-8626-445F-A950-7C025D482D42}</a:tableStyleId>
              </a:tblPr>
              <a:tblGrid>
                <a:gridCol w="559150"/>
                <a:gridCol w="1572575"/>
                <a:gridCol w="642525"/>
              </a:tblGrid>
              <a:tr h="38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관리 - 공지사항 작성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rgbClr val="43434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NtBoard-W</a:t>
                      </a:r>
                      <a:endParaRPr sz="650">
                        <a:solidFill>
                          <a:srgbClr val="43434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4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넘버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 페이지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작성 취소 후, 공지사항 관리 페이지로 이동 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NtBoard-M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등록 후 공지사항 관리 페이지로 이동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NtBoard-M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47" name="Google Shape;447;p44"/>
          <p:cNvSpPr txBox="1"/>
          <p:nvPr/>
        </p:nvSpPr>
        <p:spPr>
          <a:xfrm>
            <a:off x="1858900" y="4755788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①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448" name="Google Shape;448;p44"/>
          <p:cNvSpPr txBox="1"/>
          <p:nvPr/>
        </p:nvSpPr>
        <p:spPr>
          <a:xfrm>
            <a:off x="3830000" y="4764113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②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449" name="Google Shape;449;p44"/>
          <p:cNvSpPr/>
          <p:nvPr/>
        </p:nvSpPr>
        <p:spPr>
          <a:xfrm>
            <a:off x="2092150" y="4760750"/>
            <a:ext cx="879300" cy="1833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4"/>
          <p:cNvSpPr/>
          <p:nvPr/>
        </p:nvSpPr>
        <p:spPr>
          <a:xfrm>
            <a:off x="4602625" y="4644500"/>
            <a:ext cx="973800" cy="39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4"/>
          <p:cNvSpPr/>
          <p:nvPr/>
        </p:nvSpPr>
        <p:spPr>
          <a:xfrm>
            <a:off x="2988096" y="4757223"/>
            <a:ext cx="879300" cy="1833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45"/>
          <p:cNvPicPr preferRelativeResize="0"/>
          <p:nvPr/>
        </p:nvPicPr>
        <p:blipFill rotWithShape="1">
          <a:blip r:embed="rId3">
            <a:alphaModFix/>
          </a:blip>
          <a:srcRect b="9159" l="20647" r="16093" t="22073"/>
          <a:stretch/>
        </p:blipFill>
        <p:spPr>
          <a:xfrm>
            <a:off x="958900" y="691425"/>
            <a:ext cx="4251774" cy="4370149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5"/>
          <p:cNvSpPr/>
          <p:nvPr/>
        </p:nvSpPr>
        <p:spPr>
          <a:xfrm>
            <a:off x="5997225" y="0"/>
            <a:ext cx="3147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5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5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3AA"/>
              </a:buClr>
              <a:buSzPts val="28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</a:t>
            </a:r>
            <a:r>
              <a:rPr b="1" lang="ko" sz="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관리자 - 회원 관리</a:t>
            </a:r>
            <a:endParaRPr b="1" i="0" sz="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60" name="Google Shape;460;p45"/>
          <p:cNvGraphicFramePr/>
          <p:nvPr/>
        </p:nvGraphicFramePr>
        <p:xfrm>
          <a:off x="6201863" y="69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{D9B2E9EA-8626-445F-A950-7C025D482D42}</a:tableStyleId>
              </a:tblPr>
              <a:tblGrid>
                <a:gridCol w="559150"/>
                <a:gridCol w="1572575"/>
                <a:gridCol w="642525"/>
              </a:tblGrid>
              <a:tr h="38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관리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rgbClr val="43434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Merber-M</a:t>
                      </a:r>
                      <a:endParaRPr sz="650">
                        <a:solidFill>
                          <a:srgbClr val="43434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4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넘버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 페이지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드롭다운 메뉴 선택 가능</a:t>
                      </a:r>
                      <a:b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가입순 / 누적 결제액순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회원명 영역 선택 시 해당 회원이 상세 조회 페이지로 이동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Member-M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</a:t>
                      </a:r>
                      <a:endParaRPr b="1"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검색어 입력 후 해당 검색어를 포함한  회원명, 회원번호의 리스트 출력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61" name="Google Shape;461;p45"/>
          <p:cNvSpPr txBox="1"/>
          <p:nvPr/>
        </p:nvSpPr>
        <p:spPr>
          <a:xfrm>
            <a:off x="4994800" y="743913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①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462" name="Google Shape;462;p45"/>
          <p:cNvSpPr txBox="1"/>
          <p:nvPr/>
        </p:nvSpPr>
        <p:spPr>
          <a:xfrm>
            <a:off x="2273246" y="1333288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②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463" name="Google Shape;463;p45"/>
          <p:cNvSpPr txBox="1"/>
          <p:nvPr/>
        </p:nvSpPr>
        <p:spPr>
          <a:xfrm>
            <a:off x="5010488" y="4782188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③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464" name="Google Shape;464;p45"/>
          <p:cNvSpPr/>
          <p:nvPr/>
        </p:nvSpPr>
        <p:spPr>
          <a:xfrm>
            <a:off x="3381975" y="4766900"/>
            <a:ext cx="1678500" cy="2001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5"/>
          <p:cNvSpPr/>
          <p:nvPr/>
        </p:nvSpPr>
        <p:spPr>
          <a:xfrm>
            <a:off x="4389025" y="743925"/>
            <a:ext cx="671400" cy="4299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5"/>
          <p:cNvSpPr/>
          <p:nvPr/>
        </p:nvSpPr>
        <p:spPr>
          <a:xfrm>
            <a:off x="1592575" y="1318000"/>
            <a:ext cx="746100" cy="2001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46"/>
          <p:cNvPicPr preferRelativeResize="0"/>
          <p:nvPr/>
        </p:nvPicPr>
        <p:blipFill rotWithShape="1">
          <a:blip r:embed="rId3">
            <a:alphaModFix/>
          </a:blip>
          <a:srcRect b="9159" l="20647" r="16093" t="22073"/>
          <a:stretch/>
        </p:blipFill>
        <p:spPr>
          <a:xfrm>
            <a:off x="184875" y="658125"/>
            <a:ext cx="4251774" cy="437014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6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6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3AA"/>
              </a:buClr>
              <a:buSzPts val="28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</a:t>
            </a:r>
            <a:r>
              <a:rPr b="1" lang="ko" sz="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관리자 - 회원 관리</a:t>
            </a:r>
            <a:endParaRPr b="1" i="0" sz="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p46"/>
          <p:cNvSpPr/>
          <p:nvPr/>
        </p:nvSpPr>
        <p:spPr>
          <a:xfrm>
            <a:off x="3615000" y="710625"/>
            <a:ext cx="671400" cy="4299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46"/>
          <p:cNvPicPr preferRelativeResize="0"/>
          <p:nvPr/>
        </p:nvPicPr>
        <p:blipFill rotWithShape="1">
          <a:blip r:embed="rId4">
            <a:alphaModFix/>
          </a:blip>
          <a:srcRect b="16911" l="23307" r="4531" t="13581"/>
          <a:stretch/>
        </p:blipFill>
        <p:spPr>
          <a:xfrm>
            <a:off x="3331750" y="1298750"/>
            <a:ext cx="5673626" cy="3429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6" name="Google Shape;476;p46"/>
          <p:cNvCxnSpPr/>
          <p:nvPr/>
        </p:nvCxnSpPr>
        <p:spPr>
          <a:xfrm flipH="1" rot="-5400000">
            <a:off x="4245413" y="958100"/>
            <a:ext cx="431400" cy="349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47"/>
          <p:cNvPicPr preferRelativeResize="0"/>
          <p:nvPr/>
        </p:nvPicPr>
        <p:blipFill rotWithShape="1">
          <a:blip r:embed="rId3">
            <a:alphaModFix/>
          </a:blip>
          <a:srcRect b="12279" l="21164" r="5322" t="26871"/>
          <a:stretch/>
        </p:blipFill>
        <p:spPr>
          <a:xfrm>
            <a:off x="424600" y="1032425"/>
            <a:ext cx="5082176" cy="356215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7"/>
          <p:cNvSpPr/>
          <p:nvPr/>
        </p:nvSpPr>
        <p:spPr>
          <a:xfrm>
            <a:off x="5997225" y="0"/>
            <a:ext cx="3147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7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7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3AA"/>
              </a:buClr>
              <a:buSzPts val="28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</a:t>
            </a:r>
            <a:r>
              <a:rPr b="1" lang="ko" sz="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관리자 - 회원 상세 조회</a:t>
            </a:r>
            <a:endParaRPr b="1" i="0" sz="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85" name="Google Shape;485;p47"/>
          <p:cNvGraphicFramePr/>
          <p:nvPr/>
        </p:nvGraphicFramePr>
        <p:xfrm>
          <a:off x="6201863" y="69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{D9B2E9EA-8626-445F-A950-7C025D482D42}</a:tableStyleId>
              </a:tblPr>
              <a:tblGrid>
                <a:gridCol w="559150"/>
                <a:gridCol w="1572575"/>
                <a:gridCol w="642525"/>
              </a:tblGrid>
              <a:tr h="38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관리 - 회원 상세 조회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rgbClr val="43434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Member-D</a:t>
                      </a:r>
                      <a:endParaRPr sz="650">
                        <a:solidFill>
                          <a:srgbClr val="43434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4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넘버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 페이지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상세 조회 완료 후, 회원 관리 페이지 (이전 페이지)로 이동 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Member-M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86" name="Google Shape;486;p47"/>
          <p:cNvSpPr/>
          <p:nvPr/>
        </p:nvSpPr>
        <p:spPr>
          <a:xfrm>
            <a:off x="4727475" y="3188025"/>
            <a:ext cx="465900" cy="1251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7"/>
          <p:cNvSpPr txBox="1"/>
          <p:nvPr/>
        </p:nvSpPr>
        <p:spPr>
          <a:xfrm>
            <a:off x="5117450" y="3165813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①</a:t>
            </a:r>
            <a:endParaRPr b="1" sz="800">
              <a:solidFill>
                <a:srgbClr val="4B4DB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48"/>
          <p:cNvPicPr preferRelativeResize="0"/>
          <p:nvPr/>
        </p:nvPicPr>
        <p:blipFill rotWithShape="1">
          <a:blip r:embed="rId3">
            <a:alphaModFix/>
          </a:blip>
          <a:srcRect b="2983" l="21698" r="23948" t="26821"/>
          <a:stretch/>
        </p:blipFill>
        <p:spPr>
          <a:xfrm>
            <a:off x="1193475" y="774655"/>
            <a:ext cx="3944100" cy="4207006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8"/>
          <p:cNvSpPr/>
          <p:nvPr/>
        </p:nvSpPr>
        <p:spPr>
          <a:xfrm>
            <a:off x="5997225" y="0"/>
            <a:ext cx="3147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8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8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3AA"/>
              </a:buClr>
              <a:buSzPts val="28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</a:t>
            </a:r>
            <a:r>
              <a:rPr b="1" lang="ko" sz="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관리자 - 트레이너 관리</a:t>
            </a:r>
            <a:endParaRPr b="1" i="0" sz="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96" name="Google Shape;496;p48"/>
          <p:cNvGraphicFramePr/>
          <p:nvPr/>
        </p:nvGraphicFramePr>
        <p:xfrm>
          <a:off x="6201863" y="69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{D9B2E9EA-8626-445F-A950-7C025D482D42}</a:tableStyleId>
              </a:tblPr>
              <a:tblGrid>
                <a:gridCol w="559150"/>
                <a:gridCol w="1572575"/>
                <a:gridCol w="642525"/>
              </a:tblGrid>
              <a:tr h="38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트레이너 관리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rgbClr val="43434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Trainer-M</a:t>
                      </a:r>
                      <a:endParaRPr sz="650">
                        <a:solidFill>
                          <a:srgbClr val="43434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4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넘버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 페이지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드롭다운 메뉴 선택 가능</a:t>
                      </a:r>
                      <a:b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가입순 / 누적 결제액순 / 승인 여부 N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트레이너명 영역 선택 시 해당 트레이너의 상세 조회 페이지로 이동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Trainer-D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</a:t>
                      </a:r>
                      <a:endParaRPr b="1"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검색어 입력 후 해당 검색어를 포함한  트레이너명, 트레이너 번호의 리스트 출력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97" name="Google Shape;497;p48"/>
          <p:cNvSpPr txBox="1"/>
          <p:nvPr/>
        </p:nvSpPr>
        <p:spPr>
          <a:xfrm>
            <a:off x="4307375" y="774638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①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498" name="Google Shape;498;p48"/>
          <p:cNvSpPr txBox="1"/>
          <p:nvPr/>
        </p:nvSpPr>
        <p:spPr>
          <a:xfrm>
            <a:off x="2393313" y="1508698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②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499" name="Google Shape;499;p48"/>
          <p:cNvSpPr txBox="1"/>
          <p:nvPr/>
        </p:nvSpPr>
        <p:spPr>
          <a:xfrm>
            <a:off x="4959418" y="4750588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③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500" name="Google Shape;500;p48"/>
          <p:cNvSpPr/>
          <p:nvPr/>
        </p:nvSpPr>
        <p:spPr>
          <a:xfrm>
            <a:off x="4386250" y="936600"/>
            <a:ext cx="624300" cy="5202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8"/>
          <p:cNvSpPr/>
          <p:nvPr/>
        </p:nvSpPr>
        <p:spPr>
          <a:xfrm>
            <a:off x="1670150" y="1530307"/>
            <a:ext cx="773100" cy="1596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8"/>
          <p:cNvSpPr/>
          <p:nvPr/>
        </p:nvSpPr>
        <p:spPr>
          <a:xfrm>
            <a:off x="3416150" y="4735300"/>
            <a:ext cx="1594500" cy="2001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49"/>
          <p:cNvPicPr preferRelativeResize="0"/>
          <p:nvPr/>
        </p:nvPicPr>
        <p:blipFill rotWithShape="1">
          <a:blip r:embed="rId3">
            <a:alphaModFix/>
          </a:blip>
          <a:srcRect b="2983" l="21698" r="23948" t="26821"/>
          <a:stretch/>
        </p:blipFill>
        <p:spPr>
          <a:xfrm>
            <a:off x="246588" y="916100"/>
            <a:ext cx="3620224" cy="3861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9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9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3AA"/>
              </a:buClr>
              <a:buSzPts val="28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</a:t>
            </a:r>
            <a:r>
              <a:rPr b="1" lang="ko" sz="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관리자 - 트레이너 관리</a:t>
            </a:r>
            <a:endParaRPr b="1" i="0" sz="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0" name="Google Shape;510;p49"/>
          <p:cNvPicPr preferRelativeResize="0"/>
          <p:nvPr/>
        </p:nvPicPr>
        <p:blipFill rotWithShape="1">
          <a:blip r:embed="rId4">
            <a:alphaModFix/>
          </a:blip>
          <a:srcRect b="28546" l="24076" r="4371" t="27751"/>
          <a:stretch/>
        </p:blipFill>
        <p:spPr>
          <a:xfrm>
            <a:off x="3494700" y="1981175"/>
            <a:ext cx="5485725" cy="183102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9"/>
          <p:cNvSpPr/>
          <p:nvPr/>
        </p:nvSpPr>
        <p:spPr>
          <a:xfrm>
            <a:off x="405075" y="1605128"/>
            <a:ext cx="2974200" cy="25149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0"/>
          <p:cNvSpPr/>
          <p:nvPr/>
        </p:nvSpPr>
        <p:spPr>
          <a:xfrm>
            <a:off x="5997225" y="0"/>
            <a:ext cx="3147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0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0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3AA"/>
              </a:buClr>
              <a:buSzPts val="28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</a:t>
            </a:r>
            <a:r>
              <a:rPr b="1" lang="ko" sz="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관리자 - 트레이너 상세 조회</a:t>
            </a:r>
            <a:endParaRPr b="1" i="0" sz="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19" name="Google Shape;519;p50"/>
          <p:cNvGraphicFramePr/>
          <p:nvPr/>
        </p:nvGraphicFramePr>
        <p:xfrm>
          <a:off x="6201863" y="69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{D9B2E9EA-8626-445F-A950-7C025D482D42}</a:tableStyleId>
              </a:tblPr>
              <a:tblGrid>
                <a:gridCol w="559150"/>
                <a:gridCol w="1572575"/>
                <a:gridCol w="642525"/>
              </a:tblGrid>
              <a:tr h="38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관리 - 트레이너 상세 조회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rgbClr val="43434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Trainer-D</a:t>
                      </a:r>
                      <a:endParaRPr sz="650">
                        <a:solidFill>
                          <a:srgbClr val="43434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4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넘버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 페이지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id="520" name="Google Shape;520;p50"/>
          <p:cNvPicPr preferRelativeResize="0"/>
          <p:nvPr/>
        </p:nvPicPr>
        <p:blipFill rotWithShape="1">
          <a:blip r:embed="rId3">
            <a:alphaModFix/>
          </a:blip>
          <a:srcRect b="5093" l="21915" r="36625" t="27169"/>
          <a:stretch/>
        </p:blipFill>
        <p:spPr>
          <a:xfrm>
            <a:off x="1200300" y="691425"/>
            <a:ext cx="3147000" cy="4246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51"/>
          <p:cNvPicPr preferRelativeResize="0"/>
          <p:nvPr/>
        </p:nvPicPr>
        <p:blipFill rotWithShape="1">
          <a:blip r:embed="rId3">
            <a:alphaModFix/>
          </a:blip>
          <a:srcRect b="5172" l="21287" r="22589" t="11936"/>
          <a:stretch/>
        </p:blipFill>
        <p:spPr>
          <a:xfrm>
            <a:off x="1281850" y="649800"/>
            <a:ext cx="3528876" cy="430522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1"/>
          <p:cNvSpPr/>
          <p:nvPr/>
        </p:nvSpPr>
        <p:spPr>
          <a:xfrm>
            <a:off x="5997225" y="0"/>
            <a:ext cx="3147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1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1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3AA"/>
              </a:buClr>
              <a:buSzPts val="28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</a:t>
            </a:r>
            <a:r>
              <a:rPr b="1" lang="ko" sz="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관리자 - 트레이너 상세 조회</a:t>
            </a:r>
            <a:endParaRPr b="1" i="0" sz="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29" name="Google Shape;529;p51"/>
          <p:cNvGraphicFramePr/>
          <p:nvPr/>
        </p:nvGraphicFramePr>
        <p:xfrm>
          <a:off x="6201863" y="69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{D9B2E9EA-8626-445F-A950-7C025D482D42}</a:tableStyleId>
              </a:tblPr>
              <a:tblGrid>
                <a:gridCol w="559150"/>
                <a:gridCol w="1572575"/>
                <a:gridCol w="642525"/>
              </a:tblGrid>
              <a:tr h="38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관리 - 트레이너 상세 조회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rgbClr val="43434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Trainer-D</a:t>
                      </a:r>
                      <a:endParaRPr sz="650">
                        <a:solidFill>
                          <a:srgbClr val="43434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4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넘버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 페이지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클릭 시 트레이너 인증 여부가 R인 회원의 인증 여부가 F으로 바뀌며 트레이너 신청 반려 처리</a:t>
                      </a: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클릭 시, 트레이너 인증 여부가 R인 회원의 인증 여부가 T로 바뀌며 트레이너 계정으로 전환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30" name="Google Shape;530;p51"/>
          <p:cNvSpPr/>
          <p:nvPr/>
        </p:nvSpPr>
        <p:spPr>
          <a:xfrm>
            <a:off x="3294423" y="3864175"/>
            <a:ext cx="659100" cy="1596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1"/>
          <p:cNvSpPr/>
          <p:nvPr/>
        </p:nvSpPr>
        <p:spPr>
          <a:xfrm>
            <a:off x="3945200" y="3864175"/>
            <a:ext cx="659100" cy="1596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1"/>
          <p:cNvSpPr txBox="1"/>
          <p:nvPr/>
        </p:nvSpPr>
        <p:spPr>
          <a:xfrm>
            <a:off x="3071250" y="3859225"/>
            <a:ext cx="2232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①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533" name="Google Shape;533;p51"/>
          <p:cNvSpPr txBox="1"/>
          <p:nvPr/>
        </p:nvSpPr>
        <p:spPr>
          <a:xfrm>
            <a:off x="4538709" y="3859225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②</a:t>
            </a:r>
            <a:endParaRPr b="1" sz="800">
              <a:solidFill>
                <a:srgbClr val="4B4DB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52"/>
          <p:cNvPicPr preferRelativeResize="0"/>
          <p:nvPr/>
        </p:nvPicPr>
        <p:blipFill rotWithShape="1">
          <a:blip r:embed="rId3">
            <a:alphaModFix/>
          </a:blip>
          <a:srcRect b="5172" l="21287" r="22589" t="11936"/>
          <a:stretch/>
        </p:blipFill>
        <p:spPr>
          <a:xfrm>
            <a:off x="333050" y="716375"/>
            <a:ext cx="3528876" cy="4305226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2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2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3AA"/>
              </a:buClr>
              <a:buSzPts val="28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</a:t>
            </a:r>
            <a:r>
              <a:rPr b="1" lang="ko" sz="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관리자 - 트레이너 상세 조회</a:t>
            </a:r>
            <a:endParaRPr b="1" i="0" sz="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1" name="Google Shape;541;p52"/>
          <p:cNvSpPr/>
          <p:nvPr/>
        </p:nvSpPr>
        <p:spPr>
          <a:xfrm>
            <a:off x="2346398" y="3932225"/>
            <a:ext cx="659100" cy="1596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2"/>
          <p:cNvSpPr/>
          <p:nvPr/>
        </p:nvSpPr>
        <p:spPr>
          <a:xfrm>
            <a:off x="3005500" y="3932225"/>
            <a:ext cx="659100" cy="1596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52"/>
          <p:cNvPicPr preferRelativeResize="0"/>
          <p:nvPr/>
        </p:nvPicPr>
        <p:blipFill rotWithShape="1">
          <a:blip r:embed="rId4">
            <a:alphaModFix/>
          </a:blip>
          <a:srcRect b="34985" l="30531" r="11101" t="30569"/>
          <a:stretch/>
        </p:blipFill>
        <p:spPr>
          <a:xfrm>
            <a:off x="4319650" y="2962775"/>
            <a:ext cx="2871374" cy="17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2"/>
          <p:cNvPicPr preferRelativeResize="0"/>
          <p:nvPr/>
        </p:nvPicPr>
        <p:blipFill rotWithShape="1">
          <a:blip r:embed="rId5">
            <a:alphaModFix/>
          </a:blip>
          <a:srcRect b="38231" l="30341" r="12570" t="28287"/>
          <a:stretch/>
        </p:blipFill>
        <p:spPr>
          <a:xfrm>
            <a:off x="4319650" y="948825"/>
            <a:ext cx="2646650" cy="1622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5" name="Google Shape;545;p52"/>
          <p:cNvCxnSpPr>
            <a:endCxn id="544" idx="1"/>
          </p:cNvCxnSpPr>
          <p:nvPr/>
        </p:nvCxnSpPr>
        <p:spPr>
          <a:xfrm rot="-5400000">
            <a:off x="2429500" y="2064937"/>
            <a:ext cx="2194800" cy="1585500"/>
          </a:xfrm>
          <a:prstGeom prst="curvedConnector2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46" name="Google Shape;546;p52"/>
          <p:cNvCxnSpPr>
            <a:stCxn id="542" idx="0"/>
          </p:cNvCxnSpPr>
          <p:nvPr/>
        </p:nvCxnSpPr>
        <p:spPr>
          <a:xfrm rot="-5400000">
            <a:off x="3560800" y="3215075"/>
            <a:ext cx="491400" cy="942900"/>
          </a:xfrm>
          <a:prstGeom prst="curvedConnector2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53" y="567525"/>
            <a:ext cx="3289472" cy="4374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회원가입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392950" y="1887575"/>
            <a:ext cx="2975100" cy="3228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374" y="567525"/>
            <a:ext cx="3620800" cy="3820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8550" y="2112550"/>
            <a:ext cx="428015" cy="2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5226775" y="2117250"/>
            <a:ext cx="1949700" cy="2154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8835300" y="4827900"/>
            <a:ext cx="308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22236E"/>
                </a:solidFill>
              </a:rPr>
              <a:t>①</a:t>
            </a:r>
            <a:endParaRPr b="1" sz="850">
              <a:solidFill>
                <a:srgbClr val="22236E"/>
              </a:solidFill>
            </a:endParaRPr>
          </a:p>
        </p:txBody>
      </p:sp>
      <p:cxnSp>
        <p:nvCxnSpPr>
          <p:cNvPr id="105" name="Google Shape;105;p17"/>
          <p:cNvCxnSpPr/>
          <p:nvPr/>
        </p:nvCxnSpPr>
        <p:spPr>
          <a:xfrm flipH="1" rot="10800000">
            <a:off x="2529775" y="1319313"/>
            <a:ext cx="1597800" cy="5682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3"/>
          <p:cNvPicPr preferRelativeResize="0"/>
          <p:nvPr/>
        </p:nvPicPr>
        <p:blipFill rotWithShape="1">
          <a:blip r:embed="rId3">
            <a:alphaModFix/>
          </a:blip>
          <a:srcRect b="23380" l="21761" r="22852" t="26426"/>
          <a:stretch/>
        </p:blipFill>
        <p:spPr>
          <a:xfrm>
            <a:off x="611836" y="1075175"/>
            <a:ext cx="4968462" cy="371872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3"/>
          <p:cNvSpPr/>
          <p:nvPr/>
        </p:nvSpPr>
        <p:spPr>
          <a:xfrm>
            <a:off x="5997225" y="0"/>
            <a:ext cx="3147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3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3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3AA"/>
              </a:buClr>
              <a:buSzPts val="28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</a:t>
            </a:r>
            <a:r>
              <a:rPr b="1" lang="ko" sz="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관리자 - 문의 관리</a:t>
            </a:r>
            <a:endParaRPr b="1" i="0" sz="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55" name="Google Shape;555;p53"/>
          <p:cNvGraphicFramePr/>
          <p:nvPr/>
        </p:nvGraphicFramePr>
        <p:xfrm>
          <a:off x="6201863" y="69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{D9B2E9EA-8626-445F-A950-7C025D482D42}</a:tableStyleId>
              </a:tblPr>
              <a:tblGrid>
                <a:gridCol w="559150"/>
                <a:gridCol w="1572575"/>
                <a:gridCol w="642525"/>
              </a:tblGrid>
              <a:tr h="38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문의 관리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rgbClr val="43434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Inq-M</a:t>
                      </a:r>
                      <a:endParaRPr sz="650">
                        <a:solidFill>
                          <a:srgbClr val="43434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4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넘버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 페이지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드롭다운 메뉴 선택 가능</a:t>
                      </a:r>
                      <a:b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최신순 / 답변 여부 N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제목 영역 선택 시 해당 문의 상세 조회 페이지로 이동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Inq-D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</a:t>
                      </a:r>
                      <a:endParaRPr b="1"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검색어 입력 후 해당 검색어를 포함한  문의 제목, 회원명의 리스트 출력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56" name="Google Shape;556;p53"/>
          <p:cNvSpPr txBox="1"/>
          <p:nvPr/>
        </p:nvSpPr>
        <p:spPr>
          <a:xfrm>
            <a:off x="4240475" y="1296613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①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557" name="Google Shape;557;p53"/>
          <p:cNvSpPr txBox="1"/>
          <p:nvPr/>
        </p:nvSpPr>
        <p:spPr>
          <a:xfrm>
            <a:off x="1926800" y="2040100"/>
            <a:ext cx="2598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②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558" name="Google Shape;558;p53"/>
          <p:cNvSpPr txBox="1"/>
          <p:nvPr/>
        </p:nvSpPr>
        <p:spPr>
          <a:xfrm>
            <a:off x="5326875" y="3634638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③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559" name="Google Shape;559;p53"/>
          <p:cNvSpPr/>
          <p:nvPr/>
        </p:nvSpPr>
        <p:spPr>
          <a:xfrm>
            <a:off x="4529975" y="1318000"/>
            <a:ext cx="830100" cy="5205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3"/>
          <p:cNvSpPr/>
          <p:nvPr/>
        </p:nvSpPr>
        <p:spPr>
          <a:xfrm>
            <a:off x="1208900" y="2045050"/>
            <a:ext cx="773100" cy="1596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3"/>
          <p:cNvSpPr/>
          <p:nvPr/>
        </p:nvSpPr>
        <p:spPr>
          <a:xfrm>
            <a:off x="3349575" y="3611700"/>
            <a:ext cx="1977300" cy="2154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54"/>
          <p:cNvPicPr preferRelativeResize="0"/>
          <p:nvPr/>
        </p:nvPicPr>
        <p:blipFill rotWithShape="1">
          <a:blip r:embed="rId3">
            <a:alphaModFix/>
          </a:blip>
          <a:srcRect b="13616" l="20043" r="21074" t="26894"/>
          <a:stretch/>
        </p:blipFill>
        <p:spPr>
          <a:xfrm>
            <a:off x="832850" y="746300"/>
            <a:ext cx="4615026" cy="420834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54"/>
          <p:cNvSpPr/>
          <p:nvPr/>
        </p:nvSpPr>
        <p:spPr>
          <a:xfrm>
            <a:off x="5997225" y="0"/>
            <a:ext cx="3147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4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4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3AA"/>
              </a:buClr>
              <a:buSzPts val="28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</a:t>
            </a:r>
            <a:r>
              <a:rPr b="1" lang="ko" sz="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관리자 - 문의 상세 조회</a:t>
            </a:r>
            <a:endParaRPr b="1" i="0" sz="7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70" name="Google Shape;570;p54"/>
          <p:cNvGraphicFramePr/>
          <p:nvPr/>
        </p:nvGraphicFramePr>
        <p:xfrm>
          <a:off x="6201863" y="69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{D9B2E9EA-8626-445F-A950-7C025D482D42}</a:tableStyleId>
              </a:tblPr>
              <a:tblGrid>
                <a:gridCol w="559150"/>
                <a:gridCol w="1572575"/>
                <a:gridCol w="642525"/>
              </a:tblGrid>
              <a:tr h="38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문의 관리 - 문의 상세 조회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rgbClr val="43434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Inq-D</a:t>
                      </a:r>
                      <a:endParaRPr sz="650">
                        <a:solidFill>
                          <a:srgbClr val="43434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4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넘버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 페이지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답변 입력, 답변을 이미 입력한 문의일 시, 입력했던 답변 출력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답변 완료 후 답변 여부 변경 및 저장,</a:t>
                      </a:r>
                      <a:b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이후 문의 리스트 페이지로 이동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/>
                        <a:t>Inq-M</a:t>
                      </a:r>
                      <a:endParaRPr sz="650"/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71" name="Google Shape;571;p54"/>
          <p:cNvSpPr/>
          <p:nvPr/>
        </p:nvSpPr>
        <p:spPr>
          <a:xfrm>
            <a:off x="2185050" y="3030700"/>
            <a:ext cx="2774400" cy="11559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4"/>
          <p:cNvSpPr/>
          <p:nvPr/>
        </p:nvSpPr>
        <p:spPr>
          <a:xfrm>
            <a:off x="4768975" y="4531075"/>
            <a:ext cx="491100" cy="2154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54"/>
          <p:cNvSpPr txBox="1"/>
          <p:nvPr/>
        </p:nvSpPr>
        <p:spPr>
          <a:xfrm>
            <a:off x="4905625" y="3030688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①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574" name="Google Shape;574;p54"/>
          <p:cNvSpPr txBox="1"/>
          <p:nvPr/>
        </p:nvSpPr>
        <p:spPr>
          <a:xfrm>
            <a:off x="4521100" y="4554025"/>
            <a:ext cx="2478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②</a:t>
            </a:r>
            <a:endParaRPr b="1" sz="800">
              <a:solidFill>
                <a:srgbClr val="4B4DB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25" y="551575"/>
            <a:ext cx="4277232" cy="444660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5"/>
          <p:cNvSpPr/>
          <p:nvPr/>
        </p:nvSpPr>
        <p:spPr>
          <a:xfrm>
            <a:off x="5997225" y="0"/>
            <a:ext cx="3147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5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82" name="Google Shape;582;p55"/>
          <p:cNvGraphicFramePr/>
          <p:nvPr/>
        </p:nvGraphicFramePr>
        <p:xfrm>
          <a:off x="6201863" y="69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{D9B2E9EA-8626-445F-A950-7C025D482D42}</a:tableStyleId>
              </a:tblPr>
              <a:tblGrid>
                <a:gridCol w="559150"/>
                <a:gridCol w="1572575"/>
                <a:gridCol w="642525"/>
              </a:tblGrid>
              <a:tr h="38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새로운 PT프로그램 등록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rgbClr val="43434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ptInesrt</a:t>
                      </a:r>
                      <a:endParaRPr sz="650">
                        <a:solidFill>
                          <a:srgbClr val="43434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4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넘버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 페이지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이미지 드래그 앤 드롭으로 저장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b="1"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텍스트 입력 글자수 체크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83" name="Google Shape;583;p55"/>
          <p:cNvSpPr txBox="1"/>
          <p:nvPr/>
        </p:nvSpPr>
        <p:spPr>
          <a:xfrm>
            <a:off x="6885800" y="3994550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5B0F00"/>
              </a:solidFill>
            </a:endParaRPr>
          </a:p>
        </p:txBody>
      </p:sp>
      <p:sp>
        <p:nvSpPr>
          <p:cNvPr id="584" name="Google Shape;584;p55"/>
          <p:cNvSpPr/>
          <p:nvPr/>
        </p:nvSpPr>
        <p:spPr>
          <a:xfrm>
            <a:off x="2243775" y="1339075"/>
            <a:ext cx="2328300" cy="9249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5"/>
          <p:cNvSpPr txBox="1"/>
          <p:nvPr/>
        </p:nvSpPr>
        <p:spPr>
          <a:xfrm>
            <a:off x="2243775" y="1142175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①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586" name="Google Shape;586;p55"/>
          <p:cNvSpPr txBox="1"/>
          <p:nvPr/>
        </p:nvSpPr>
        <p:spPr>
          <a:xfrm>
            <a:off x="4572075" y="2667100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rgbClr val="4B4DB2"/>
                </a:solidFill>
              </a:rPr>
              <a:t>②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587" name="Google Shape;587;p55"/>
          <p:cNvSpPr/>
          <p:nvPr/>
        </p:nvSpPr>
        <p:spPr>
          <a:xfrm>
            <a:off x="3926600" y="930225"/>
            <a:ext cx="324600" cy="2154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5"/>
          <p:cNvSpPr/>
          <p:nvPr/>
        </p:nvSpPr>
        <p:spPr>
          <a:xfrm>
            <a:off x="4572000" y="2843375"/>
            <a:ext cx="394500" cy="2154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5"/>
          <p:cNvSpPr/>
          <p:nvPr/>
        </p:nvSpPr>
        <p:spPr>
          <a:xfrm>
            <a:off x="4572000" y="3696200"/>
            <a:ext cx="394500" cy="2154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5"/>
          <p:cNvSpPr txBox="1"/>
          <p:nvPr/>
        </p:nvSpPr>
        <p:spPr>
          <a:xfrm>
            <a:off x="3926600" y="740488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rgbClr val="4B4DB2"/>
                </a:solidFill>
              </a:rPr>
              <a:t>②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591" name="Google Shape;591;p55"/>
          <p:cNvSpPr txBox="1"/>
          <p:nvPr/>
        </p:nvSpPr>
        <p:spPr>
          <a:xfrm>
            <a:off x="4572075" y="3526700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rgbClr val="4B4DB2"/>
                </a:solidFill>
              </a:rPr>
              <a:t>②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592" name="Google Shape;592;p55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프로그램 등록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6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6"/>
          <p:cNvSpPr txBox="1"/>
          <p:nvPr/>
        </p:nvSpPr>
        <p:spPr>
          <a:xfrm>
            <a:off x="6885800" y="3994550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5B0F00"/>
              </a:solidFill>
            </a:endParaRPr>
          </a:p>
        </p:txBody>
      </p:sp>
      <p:grpSp>
        <p:nvGrpSpPr>
          <p:cNvPr id="599" name="Google Shape;599;p56"/>
          <p:cNvGrpSpPr/>
          <p:nvPr/>
        </p:nvGrpSpPr>
        <p:grpSpPr>
          <a:xfrm>
            <a:off x="84650" y="551575"/>
            <a:ext cx="4277232" cy="4446601"/>
            <a:chOff x="824525" y="551575"/>
            <a:chExt cx="4277232" cy="4446601"/>
          </a:xfrm>
        </p:grpSpPr>
        <p:grpSp>
          <p:nvGrpSpPr>
            <p:cNvPr id="600" name="Google Shape;600;p56"/>
            <p:cNvGrpSpPr/>
            <p:nvPr/>
          </p:nvGrpSpPr>
          <p:grpSpPr>
            <a:xfrm>
              <a:off x="824525" y="551575"/>
              <a:ext cx="4277232" cy="4446601"/>
              <a:chOff x="824525" y="551575"/>
              <a:chExt cx="4277232" cy="4446601"/>
            </a:xfrm>
          </p:grpSpPr>
          <p:pic>
            <p:nvPicPr>
              <p:cNvPr id="601" name="Google Shape;601;p5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24525" y="551575"/>
                <a:ext cx="4277232" cy="44466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2" name="Google Shape;602;p56"/>
              <p:cNvSpPr/>
              <p:nvPr/>
            </p:nvSpPr>
            <p:spPr>
              <a:xfrm>
                <a:off x="2243775" y="1339075"/>
                <a:ext cx="2328300" cy="924900"/>
              </a:xfrm>
              <a:prstGeom prst="rect">
                <a:avLst/>
              </a:prstGeom>
              <a:noFill/>
              <a:ln cap="flat" cmpd="sng" w="9525">
                <a:solidFill>
                  <a:srgbClr val="4B4DB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56"/>
              <p:cNvSpPr txBox="1"/>
              <p:nvPr/>
            </p:nvSpPr>
            <p:spPr>
              <a:xfrm>
                <a:off x="4572075" y="2667100"/>
                <a:ext cx="289500" cy="1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ko" sz="800">
                    <a:solidFill>
                      <a:srgbClr val="4B4DB2"/>
                    </a:solidFill>
                  </a:rPr>
                  <a:t>②</a:t>
                </a:r>
                <a:endParaRPr b="1" sz="800">
                  <a:solidFill>
                    <a:srgbClr val="4B4DB2"/>
                  </a:solidFill>
                </a:endParaRPr>
              </a:p>
            </p:txBody>
          </p:sp>
          <p:sp>
            <p:nvSpPr>
              <p:cNvPr id="604" name="Google Shape;604;p56"/>
              <p:cNvSpPr/>
              <p:nvPr/>
            </p:nvSpPr>
            <p:spPr>
              <a:xfrm>
                <a:off x="3926600" y="930225"/>
                <a:ext cx="324600" cy="215400"/>
              </a:xfrm>
              <a:prstGeom prst="rect">
                <a:avLst/>
              </a:prstGeom>
              <a:noFill/>
              <a:ln cap="flat" cmpd="sng" w="9525">
                <a:solidFill>
                  <a:srgbClr val="4B4DB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56"/>
              <p:cNvSpPr/>
              <p:nvPr/>
            </p:nvSpPr>
            <p:spPr>
              <a:xfrm>
                <a:off x="4572000" y="2843375"/>
                <a:ext cx="394500" cy="215400"/>
              </a:xfrm>
              <a:prstGeom prst="rect">
                <a:avLst/>
              </a:prstGeom>
              <a:noFill/>
              <a:ln cap="flat" cmpd="sng" w="9525">
                <a:solidFill>
                  <a:srgbClr val="4B4DB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56"/>
              <p:cNvSpPr/>
              <p:nvPr/>
            </p:nvSpPr>
            <p:spPr>
              <a:xfrm>
                <a:off x="4572000" y="3696200"/>
                <a:ext cx="394500" cy="215400"/>
              </a:xfrm>
              <a:prstGeom prst="rect">
                <a:avLst/>
              </a:prstGeom>
              <a:noFill/>
              <a:ln cap="flat" cmpd="sng" w="9525">
                <a:solidFill>
                  <a:srgbClr val="4B4DB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56"/>
              <p:cNvSpPr txBox="1"/>
              <p:nvPr/>
            </p:nvSpPr>
            <p:spPr>
              <a:xfrm>
                <a:off x="3926600" y="740488"/>
                <a:ext cx="289500" cy="1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ko" sz="800">
                    <a:solidFill>
                      <a:srgbClr val="4B4DB2"/>
                    </a:solidFill>
                  </a:rPr>
                  <a:t>②</a:t>
                </a:r>
                <a:endParaRPr b="1" sz="800">
                  <a:solidFill>
                    <a:srgbClr val="4B4DB2"/>
                  </a:solidFill>
                </a:endParaRPr>
              </a:p>
            </p:txBody>
          </p:sp>
          <p:sp>
            <p:nvSpPr>
              <p:cNvPr id="608" name="Google Shape;608;p56"/>
              <p:cNvSpPr txBox="1"/>
              <p:nvPr/>
            </p:nvSpPr>
            <p:spPr>
              <a:xfrm>
                <a:off x="4572075" y="3526700"/>
                <a:ext cx="289500" cy="1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ko" sz="800">
                    <a:solidFill>
                      <a:srgbClr val="4B4DB2"/>
                    </a:solidFill>
                  </a:rPr>
                  <a:t>②</a:t>
                </a:r>
                <a:endParaRPr b="1" sz="800">
                  <a:solidFill>
                    <a:srgbClr val="4B4DB2"/>
                  </a:solidFill>
                </a:endParaRPr>
              </a:p>
            </p:txBody>
          </p:sp>
        </p:grpSp>
        <p:sp>
          <p:nvSpPr>
            <p:cNvPr id="609" name="Google Shape;609;p56"/>
            <p:cNvSpPr txBox="1"/>
            <p:nvPr/>
          </p:nvSpPr>
          <p:spPr>
            <a:xfrm>
              <a:off x="2243775" y="1142175"/>
              <a:ext cx="2895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4B4DB2"/>
                  </a:solidFill>
                </a:rPr>
                <a:t>①</a:t>
              </a:r>
              <a:endParaRPr b="1" sz="800">
                <a:solidFill>
                  <a:srgbClr val="4B4DB2"/>
                </a:solidFill>
              </a:endParaRPr>
            </a:p>
          </p:txBody>
        </p:sp>
      </p:grpSp>
      <p:cxnSp>
        <p:nvCxnSpPr>
          <p:cNvPr id="610" name="Google Shape;610;p56"/>
          <p:cNvCxnSpPr>
            <a:stCxn id="602" idx="3"/>
            <a:endCxn id="611" idx="1"/>
          </p:cNvCxnSpPr>
          <p:nvPr/>
        </p:nvCxnSpPr>
        <p:spPr>
          <a:xfrm flipH="1" rot="10800000">
            <a:off x="3832200" y="1271725"/>
            <a:ext cx="789600" cy="529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611" name="Google Shape;61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700" y="470501"/>
            <a:ext cx="4444474" cy="16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800" y="2372900"/>
            <a:ext cx="2553500" cy="2195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3" name="Google Shape;613;p56"/>
          <p:cNvCxnSpPr/>
          <p:nvPr/>
        </p:nvCxnSpPr>
        <p:spPr>
          <a:xfrm rot="5400000">
            <a:off x="6243625" y="1871275"/>
            <a:ext cx="389100" cy="311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14" name="Google Shape;614;p56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p56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프로그램 등록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6" name="Google Shape;616;p56"/>
          <p:cNvSpPr/>
          <p:nvPr/>
        </p:nvSpPr>
        <p:spPr>
          <a:xfrm>
            <a:off x="6551425" y="2077050"/>
            <a:ext cx="2448000" cy="989400"/>
          </a:xfrm>
          <a:prstGeom prst="rect">
            <a:avLst/>
          </a:prstGeom>
          <a:solidFill>
            <a:srgbClr val="ED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22236E"/>
                </a:solidFill>
              </a:rPr>
              <a:t>이미지 드래그앤 드랍</a:t>
            </a:r>
            <a:endParaRPr b="1"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1. div태그에 드래그앤 드랍 이벤트 설정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2. 이미지를 div태그로 드래그시 배경색 변경</a:t>
            </a:r>
            <a:endParaRPr sz="850">
              <a:solidFill>
                <a:srgbClr val="22236E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232" y="473750"/>
            <a:ext cx="3737441" cy="2465186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57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7"/>
          <p:cNvSpPr txBox="1"/>
          <p:nvPr/>
        </p:nvSpPr>
        <p:spPr>
          <a:xfrm>
            <a:off x="6885800" y="3994550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5B0F00"/>
              </a:solidFill>
            </a:endParaRPr>
          </a:p>
        </p:txBody>
      </p:sp>
      <p:grpSp>
        <p:nvGrpSpPr>
          <p:cNvPr id="624" name="Google Shape;624;p57"/>
          <p:cNvGrpSpPr/>
          <p:nvPr/>
        </p:nvGrpSpPr>
        <p:grpSpPr>
          <a:xfrm>
            <a:off x="84650" y="551575"/>
            <a:ext cx="4277232" cy="4446601"/>
            <a:chOff x="824525" y="551575"/>
            <a:chExt cx="4277232" cy="4446601"/>
          </a:xfrm>
        </p:grpSpPr>
        <p:grpSp>
          <p:nvGrpSpPr>
            <p:cNvPr id="625" name="Google Shape;625;p57"/>
            <p:cNvGrpSpPr/>
            <p:nvPr/>
          </p:nvGrpSpPr>
          <p:grpSpPr>
            <a:xfrm>
              <a:off x="824525" y="551575"/>
              <a:ext cx="4277232" cy="4446601"/>
              <a:chOff x="824525" y="551575"/>
              <a:chExt cx="4277232" cy="4446601"/>
            </a:xfrm>
          </p:grpSpPr>
          <p:pic>
            <p:nvPicPr>
              <p:cNvPr id="626" name="Google Shape;626;p5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24525" y="551575"/>
                <a:ext cx="4277232" cy="44466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7" name="Google Shape;627;p57"/>
              <p:cNvSpPr/>
              <p:nvPr/>
            </p:nvSpPr>
            <p:spPr>
              <a:xfrm>
                <a:off x="2243775" y="1339075"/>
                <a:ext cx="2328300" cy="924900"/>
              </a:xfrm>
              <a:prstGeom prst="rect">
                <a:avLst/>
              </a:prstGeom>
              <a:noFill/>
              <a:ln cap="flat" cmpd="sng" w="9525">
                <a:solidFill>
                  <a:srgbClr val="4B4DB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57"/>
              <p:cNvSpPr txBox="1"/>
              <p:nvPr/>
            </p:nvSpPr>
            <p:spPr>
              <a:xfrm>
                <a:off x="4572075" y="2667100"/>
                <a:ext cx="289500" cy="1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ko" sz="800">
                    <a:solidFill>
                      <a:srgbClr val="4B4DB2"/>
                    </a:solidFill>
                  </a:rPr>
                  <a:t>②</a:t>
                </a:r>
                <a:endParaRPr b="1" sz="800">
                  <a:solidFill>
                    <a:srgbClr val="4B4DB2"/>
                  </a:solidFill>
                </a:endParaRPr>
              </a:p>
            </p:txBody>
          </p:sp>
          <p:sp>
            <p:nvSpPr>
              <p:cNvPr id="629" name="Google Shape;629;p57"/>
              <p:cNvSpPr/>
              <p:nvPr/>
            </p:nvSpPr>
            <p:spPr>
              <a:xfrm>
                <a:off x="3926600" y="930225"/>
                <a:ext cx="324600" cy="215400"/>
              </a:xfrm>
              <a:prstGeom prst="rect">
                <a:avLst/>
              </a:prstGeom>
              <a:noFill/>
              <a:ln cap="flat" cmpd="sng" w="9525">
                <a:solidFill>
                  <a:srgbClr val="4B4DB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57"/>
              <p:cNvSpPr/>
              <p:nvPr/>
            </p:nvSpPr>
            <p:spPr>
              <a:xfrm>
                <a:off x="4572000" y="2843375"/>
                <a:ext cx="394500" cy="215400"/>
              </a:xfrm>
              <a:prstGeom prst="rect">
                <a:avLst/>
              </a:prstGeom>
              <a:noFill/>
              <a:ln cap="flat" cmpd="sng" w="9525">
                <a:solidFill>
                  <a:srgbClr val="4B4DB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57"/>
              <p:cNvSpPr/>
              <p:nvPr/>
            </p:nvSpPr>
            <p:spPr>
              <a:xfrm>
                <a:off x="4572000" y="3696200"/>
                <a:ext cx="394500" cy="215400"/>
              </a:xfrm>
              <a:prstGeom prst="rect">
                <a:avLst/>
              </a:prstGeom>
              <a:noFill/>
              <a:ln cap="flat" cmpd="sng" w="9525">
                <a:solidFill>
                  <a:srgbClr val="4B4DB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57"/>
              <p:cNvSpPr txBox="1"/>
              <p:nvPr/>
            </p:nvSpPr>
            <p:spPr>
              <a:xfrm>
                <a:off x="3926600" y="740488"/>
                <a:ext cx="289500" cy="1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ko" sz="800">
                    <a:solidFill>
                      <a:srgbClr val="4B4DB2"/>
                    </a:solidFill>
                  </a:rPr>
                  <a:t>②</a:t>
                </a:r>
                <a:endParaRPr b="1" sz="800">
                  <a:solidFill>
                    <a:srgbClr val="4B4DB2"/>
                  </a:solidFill>
                </a:endParaRPr>
              </a:p>
            </p:txBody>
          </p:sp>
          <p:sp>
            <p:nvSpPr>
              <p:cNvPr id="633" name="Google Shape;633;p57"/>
              <p:cNvSpPr txBox="1"/>
              <p:nvPr/>
            </p:nvSpPr>
            <p:spPr>
              <a:xfrm>
                <a:off x="4572075" y="3526700"/>
                <a:ext cx="289500" cy="1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ko" sz="800">
                    <a:solidFill>
                      <a:srgbClr val="4B4DB2"/>
                    </a:solidFill>
                  </a:rPr>
                  <a:t>②</a:t>
                </a:r>
                <a:endParaRPr b="1" sz="800">
                  <a:solidFill>
                    <a:srgbClr val="4B4DB2"/>
                  </a:solidFill>
                </a:endParaRPr>
              </a:p>
            </p:txBody>
          </p:sp>
        </p:grpSp>
        <p:sp>
          <p:nvSpPr>
            <p:cNvPr id="634" name="Google Shape;634;p57"/>
            <p:cNvSpPr txBox="1"/>
            <p:nvPr/>
          </p:nvSpPr>
          <p:spPr>
            <a:xfrm>
              <a:off x="2243775" y="1142175"/>
              <a:ext cx="2895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4B4DB2"/>
                  </a:solidFill>
                </a:rPr>
                <a:t>①</a:t>
              </a:r>
              <a:endParaRPr b="1" sz="800">
                <a:solidFill>
                  <a:srgbClr val="4B4DB2"/>
                </a:solidFill>
              </a:endParaRPr>
            </a:p>
          </p:txBody>
        </p:sp>
      </p:grpSp>
      <p:cxnSp>
        <p:nvCxnSpPr>
          <p:cNvPr id="635" name="Google Shape;635;p57"/>
          <p:cNvCxnSpPr>
            <a:stCxn id="627" idx="3"/>
          </p:cNvCxnSpPr>
          <p:nvPr/>
        </p:nvCxnSpPr>
        <p:spPr>
          <a:xfrm flipH="1" rot="10800000">
            <a:off x="3832200" y="1110925"/>
            <a:ext cx="1176900" cy="690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636" name="Google Shape;63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8225" y="3165400"/>
            <a:ext cx="2385605" cy="5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7"/>
          <p:cNvSpPr txBox="1"/>
          <p:nvPr/>
        </p:nvSpPr>
        <p:spPr>
          <a:xfrm>
            <a:off x="389125" y="2447950"/>
            <a:ext cx="29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8" name="Google Shape;638;p57"/>
          <p:cNvCxnSpPr/>
          <p:nvPr/>
        </p:nvCxnSpPr>
        <p:spPr>
          <a:xfrm rot="5400000">
            <a:off x="5822750" y="2737925"/>
            <a:ext cx="502200" cy="290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39" name="Google Shape;639;p57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프로그램 등록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p57"/>
          <p:cNvSpPr/>
          <p:nvPr/>
        </p:nvSpPr>
        <p:spPr>
          <a:xfrm>
            <a:off x="6537275" y="3584600"/>
            <a:ext cx="2448000" cy="989400"/>
          </a:xfrm>
          <a:prstGeom prst="rect">
            <a:avLst/>
          </a:prstGeom>
          <a:solidFill>
            <a:srgbClr val="ED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22236E"/>
                </a:solidFill>
              </a:rPr>
              <a:t>이미지 드래그앤 드랍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3. 이미지 드랍시 div태그 배경에 이미지 표시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4. input 태그에 이미지 데이터 저장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5. 커버 이미지는 3개가 필요</a:t>
            </a:r>
            <a:endParaRPr sz="850">
              <a:solidFill>
                <a:srgbClr val="22236E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8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8"/>
          <p:cNvSpPr txBox="1"/>
          <p:nvPr/>
        </p:nvSpPr>
        <p:spPr>
          <a:xfrm>
            <a:off x="6885800" y="3994550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5B0F00"/>
              </a:solidFill>
            </a:endParaRPr>
          </a:p>
        </p:txBody>
      </p:sp>
      <p:grpSp>
        <p:nvGrpSpPr>
          <p:cNvPr id="647" name="Google Shape;647;p58"/>
          <p:cNvGrpSpPr/>
          <p:nvPr/>
        </p:nvGrpSpPr>
        <p:grpSpPr>
          <a:xfrm>
            <a:off x="84650" y="551575"/>
            <a:ext cx="4277232" cy="4446601"/>
            <a:chOff x="824525" y="551575"/>
            <a:chExt cx="4277232" cy="4446601"/>
          </a:xfrm>
        </p:grpSpPr>
        <p:grpSp>
          <p:nvGrpSpPr>
            <p:cNvPr id="648" name="Google Shape;648;p58"/>
            <p:cNvGrpSpPr/>
            <p:nvPr/>
          </p:nvGrpSpPr>
          <p:grpSpPr>
            <a:xfrm>
              <a:off x="824525" y="551575"/>
              <a:ext cx="4277232" cy="4446601"/>
              <a:chOff x="824525" y="551575"/>
              <a:chExt cx="4277232" cy="4446601"/>
            </a:xfrm>
          </p:grpSpPr>
          <p:pic>
            <p:nvPicPr>
              <p:cNvPr id="649" name="Google Shape;649;p5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24525" y="551575"/>
                <a:ext cx="4277232" cy="44466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0" name="Google Shape;650;p58"/>
              <p:cNvSpPr/>
              <p:nvPr/>
            </p:nvSpPr>
            <p:spPr>
              <a:xfrm>
                <a:off x="2243775" y="1339075"/>
                <a:ext cx="2328300" cy="924900"/>
              </a:xfrm>
              <a:prstGeom prst="rect">
                <a:avLst/>
              </a:prstGeom>
              <a:noFill/>
              <a:ln cap="flat" cmpd="sng" w="9525">
                <a:solidFill>
                  <a:srgbClr val="4B4DB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58"/>
              <p:cNvSpPr txBox="1"/>
              <p:nvPr/>
            </p:nvSpPr>
            <p:spPr>
              <a:xfrm>
                <a:off x="4572075" y="2667100"/>
                <a:ext cx="289500" cy="1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ko" sz="800">
                    <a:solidFill>
                      <a:srgbClr val="4B4DB2"/>
                    </a:solidFill>
                  </a:rPr>
                  <a:t>②</a:t>
                </a:r>
                <a:endParaRPr b="1" sz="800">
                  <a:solidFill>
                    <a:srgbClr val="4B4DB2"/>
                  </a:solidFill>
                </a:endParaRPr>
              </a:p>
            </p:txBody>
          </p:sp>
          <p:sp>
            <p:nvSpPr>
              <p:cNvPr id="652" name="Google Shape;652;p58"/>
              <p:cNvSpPr/>
              <p:nvPr/>
            </p:nvSpPr>
            <p:spPr>
              <a:xfrm>
                <a:off x="3926600" y="930225"/>
                <a:ext cx="324600" cy="215400"/>
              </a:xfrm>
              <a:prstGeom prst="rect">
                <a:avLst/>
              </a:prstGeom>
              <a:noFill/>
              <a:ln cap="flat" cmpd="sng" w="9525">
                <a:solidFill>
                  <a:srgbClr val="4B4DB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58"/>
              <p:cNvSpPr/>
              <p:nvPr/>
            </p:nvSpPr>
            <p:spPr>
              <a:xfrm>
                <a:off x="4572000" y="2843375"/>
                <a:ext cx="394500" cy="215400"/>
              </a:xfrm>
              <a:prstGeom prst="rect">
                <a:avLst/>
              </a:prstGeom>
              <a:noFill/>
              <a:ln cap="flat" cmpd="sng" w="9525">
                <a:solidFill>
                  <a:srgbClr val="4B4DB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58"/>
              <p:cNvSpPr/>
              <p:nvPr/>
            </p:nvSpPr>
            <p:spPr>
              <a:xfrm>
                <a:off x="4572000" y="3696200"/>
                <a:ext cx="394500" cy="215400"/>
              </a:xfrm>
              <a:prstGeom prst="rect">
                <a:avLst/>
              </a:prstGeom>
              <a:noFill/>
              <a:ln cap="flat" cmpd="sng" w="9525">
                <a:solidFill>
                  <a:srgbClr val="4B4DB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58"/>
              <p:cNvSpPr txBox="1"/>
              <p:nvPr/>
            </p:nvSpPr>
            <p:spPr>
              <a:xfrm>
                <a:off x="3926600" y="740488"/>
                <a:ext cx="289500" cy="1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ko" sz="800">
                    <a:solidFill>
                      <a:srgbClr val="4B4DB2"/>
                    </a:solidFill>
                  </a:rPr>
                  <a:t>②</a:t>
                </a:r>
                <a:endParaRPr b="1" sz="800">
                  <a:solidFill>
                    <a:srgbClr val="4B4DB2"/>
                  </a:solidFill>
                </a:endParaRPr>
              </a:p>
            </p:txBody>
          </p:sp>
          <p:sp>
            <p:nvSpPr>
              <p:cNvPr id="656" name="Google Shape;656;p58"/>
              <p:cNvSpPr txBox="1"/>
              <p:nvPr/>
            </p:nvSpPr>
            <p:spPr>
              <a:xfrm>
                <a:off x="4572075" y="3526700"/>
                <a:ext cx="289500" cy="1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ko" sz="800">
                    <a:solidFill>
                      <a:srgbClr val="4B4DB2"/>
                    </a:solidFill>
                  </a:rPr>
                  <a:t>②</a:t>
                </a:r>
                <a:endParaRPr b="1" sz="800">
                  <a:solidFill>
                    <a:srgbClr val="4B4DB2"/>
                  </a:solidFill>
                </a:endParaRPr>
              </a:p>
            </p:txBody>
          </p:sp>
        </p:grpSp>
        <p:sp>
          <p:nvSpPr>
            <p:cNvPr id="657" name="Google Shape;657;p58"/>
            <p:cNvSpPr txBox="1"/>
            <p:nvPr/>
          </p:nvSpPr>
          <p:spPr>
            <a:xfrm>
              <a:off x="2243775" y="1142175"/>
              <a:ext cx="2895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4B4DB2"/>
                  </a:solidFill>
                </a:rPr>
                <a:t>①</a:t>
              </a:r>
              <a:endParaRPr b="1" sz="800">
                <a:solidFill>
                  <a:srgbClr val="4B4DB2"/>
                </a:solidFill>
              </a:endParaRPr>
            </a:p>
          </p:txBody>
        </p:sp>
      </p:grpSp>
      <p:sp>
        <p:nvSpPr>
          <p:cNvPr id="658" name="Google Shape;658;p58"/>
          <p:cNvSpPr txBox="1"/>
          <p:nvPr/>
        </p:nvSpPr>
        <p:spPr>
          <a:xfrm>
            <a:off x="389125" y="2447950"/>
            <a:ext cx="29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9" name="Google Shape;65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4779" y="2192241"/>
            <a:ext cx="4913245" cy="655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4779" y="622625"/>
            <a:ext cx="3042513" cy="655909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58"/>
          <p:cNvSpPr/>
          <p:nvPr/>
        </p:nvSpPr>
        <p:spPr>
          <a:xfrm>
            <a:off x="4117625" y="1266425"/>
            <a:ext cx="3417300" cy="21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62" name="Google Shape;662;p58"/>
          <p:cNvCxnSpPr>
            <a:endCxn id="660" idx="1"/>
          </p:cNvCxnSpPr>
          <p:nvPr/>
        </p:nvCxnSpPr>
        <p:spPr>
          <a:xfrm flipH="1" rot="10800000">
            <a:off x="3635479" y="950580"/>
            <a:ext cx="429300" cy="363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63" name="Google Shape;663;p58"/>
          <p:cNvCxnSpPr/>
          <p:nvPr/>
        </p:nvCxnSpPr>
        <p:spPr>
          <a:xfrm rot="5400000">
            <a:off x="4839150" y="1542375"/>
            <a:ext cx="806700" cy="396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64" name="Google Shape;664;p58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프로그램 등록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5" name="Google Shape;665;p58"/>
          <p:cNvSpPr/>
          <p:nvPr/>
        </p:nvSpPr>
        <p:spPr>
          <a:xfrm>
            <a:off x="6325025" y="2884175"/>
            <a:ext cx="2652900" cy="989400"/>
          </a:xfrm>
          <a:prstGeom prst="rect">
            <a:avLst/>
          </a:prstGeom>
          <a:solidFill>
            <a:srgbClr val="ED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22236E"/>
                </a:solidFill>
              </a:rPr>
              <a:t>이미지 드래그앤 드랍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6. Cloudinary 파일서버를 이용하여 이미지 저장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7. 파일서버의 url을 db에 저장</a:t>
            </a:r>
            <a:endParaRPr sz="850">
              <a:solidFill>
                <a:srgbClr val="22236E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9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9"/>
          <p:cNvSpPr txBox="1"/>
          <p:nvPr/>
        </p:nvSpPr>
        <p:spPr>
          <a:xfrm>
            <a:off x="6885800" y="3994550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5B0F00"/>
              </a:solidFill>
            </a:endParaRPr>
          </a:p>
        </p:txBody>
      </p:sp>
      <p:grpSp>
        <p:nvGrpSpPr>
          <p:cNvPr id="672" name="Google Shape;672;p59"/>
          <p:cNvGrpSpPr/>
          <p:nvPr/>
        </p:nvGrpSpPr>
        <p:grpSpPr>
          <a:xfrm>
            <a:off x="84650" y="551575"/>
            <a:ext cx="4277232" cy="4446601"/>
            <a:chOff x="824525" y="551575"/>
            <a:chExt cx="4277232" cy="4446601"/>
          </a:xfrm>
        </p:grpSpPr>
        <p:grpSp>
          <p:nvGrpSpPr>
            <p:cNvPr id="673" name="Google Shape;673;p59"/>
            <p:cNvGrpSpPr/>
            <p:nvPr/>
          </p:nvGrpSpPr>
          <p:grpSpPr>
            <a:xfrm>
              <a:off x="824525" y="551575"/>
              <a:ext cx="4277232" cy="4446601"/>
              <a:chOff x="824525" y="551575"/>
              <a:chExt cx="4277232" cy="4446601"/>
            </a:xfrm>
          </p:grpSpPr>
          <p:pic>
            <p:nvPicPr>
              <p:cNvPr id="674" name="Google Shape;674;p5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24525" y="551575"/>
                <a:ext cx="4277232" cy="44466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5" name="Google Shape;675;p59"/>
              <p:cNvSpPr/>
              <p:nvPr/>
            </p:nvSpPr>
            <p:spPr>
              <a:xfrm>
                <a:off x="2243775" y="1339075"/>
                <a:ext cx="2328300" cy="924900"/>
              </a:xfrm>
              <a:prstGeom prst="rect">
                <a:avLst/>
              </a:prstGeom>
              <a:noFill/>
              <a:ln cap="flat" cmpd="sng" w="9525">
                <a:solidFill>
                  <a:srgbClr val="4B4DB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59"/>
              <p:cNvSpPr txBox="1"/>
              <p:nvPr/>
            </p:nvSpPr>
            <p:spPr>
              <a:xfrm>
                <a:off x="4572075" y="2667100"/>
                <a:ext cx="289500" cy="1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ko" sz="800">
                    <a:solidFill>
                      <a:srgbClr val="4B4DB2"/>
                    </a:solidFill>
                  </a:rPr>
                  <a:t>②</a:t>
                </a:r>
                <a:endParaRPr b="1" sz="800">
                  <a:solidFill>
                    <a:srgbClr val="4B4DB2"/>
                  </a:solidFill>
                </a:endParaRPr>
              </a:p>
            </p:txBody>
          </p:sp>
          <p:sp>
            <p:nvSpPr>
              <p:cNvPr id="677" name="Google Shape;677;p59"/>
              <p:cNvSpPr/>
              <p:nvPr/>
            </p:nvSpPr>
            <p:spPr>
              <a:xfrm>
                <a:off x="3926600" y="930225"/>
                <a:ext cx="324600" cy="215400"/>
              </a:xfrm>
              <a:prstGeom prst="rect">
                <a:avLst/>
              </a:prstGeom>
              <a:noFill/>
              <a:ln cap="flat" cmpd="sng" w="9525">
                <a:solidFill>
                  <a:srgbClr val="4B4DB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59"/>
              <p:cNvSpPr/>
              <p:nvPr/>
            </p:nvSpPr>
            <p:spPr>
              <a:xfrm>
                <a:off x="4572000" y="2843375"/>
                <a:ext cx="394500" cy="215400"/>
              </a:xfrm>
              <a:prstGeom prst="rect">
                <a:avLst/>
              </a:prstGeom>
              <a:noFill/>
              <a:ln cap="flat" cmpd="sng" w="9525">
                <a:solidFill>
                  <a:srgbClr val="4B4DB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59"/>
              <p:cNvSpPr/>
              <p:nvPr/>
            </p:nvSpPr>
            <p:spPr>
              <a:xfrm>
                <a:off x="4572000" y="3696200"/>
                <a:ext cx="394500" cy="215400"/>
              </a:xfrm>
              <a:prstGeom prst="rect">
                <a:avLst/>
              </a:prstGeom>
              <a:noFill/>
              <a:ln cap="flat" cmpd="sng" w="9525">
                <a:solidFill>
                  <a:srgbClr val="4B4DB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59"/>
              <p:cNvSpPr txBox="1"/>
              <p:nvPr/>
            </p:nvSpPr>
            <p:spPr>
              <a:xfrm>
                <a:off x="3926600" y="740488"/>
                <a:ext cx="289500" cy="1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ko" sz="800">
                    <a:solidFill>
                      <a:srgbClr val="4B4DB2"/>
                    </a:solidFill>
                  </a:rPr>
                  <a:t>②</a:t>
                </a:r>
                <a:endParaRPr b="1" sz="800">
                  <a:solidFill>
                    <a:srgbClr val="4B4DB2"/>
                  </a:solidFill>
                </a:endParaRPr>
              </a:p>
            </p:txBody>
          </p:sp>
          <p:sp>
            <p:nvSpPr>
              <p:cNvPr id="681" name="Google Shape;681;p59"/>
              <p:cNvSpPr txBox="1"/>
              <p:nvPr/>
            </p:nvSpPr>
            <p:spPr>
              <a:xfrm>
                <a:off x="4572075" y="3526700"/>
                <a:ext cx="289500" cy="1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ko" sz="800">
                    <a:solidFill>
                      <a:srgbClr val="4B4DB2"/>
                    </a:solidFill>
                  </a:rPr>
                  <a:t>②</a:t>
                </a:r>
                <a:endParaRPr b="1" sz="800">
                  <a:solidFill>
                    <a:srgbClr val="4B4DB2"/>
                  </a:solidFill>
                </a:endParaRPr>
              </a:p>
            </p:txBody>
          </p:sp>
        </p:grpSp>
        <p:sp>
          <p:nvSpPr>
            <p:cNvPr id="682" name="Google Shape;682;p59"/>
            <p:cNvSpPr txBox="1"/>
            <p:nvPr/>
          </p:nvSpPr>
          <p:spPr>
            <a:xfrm>
              <a:off x="2243775" y="1142175"/>
              <a:ext cx="2895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4B4DB2"/>
                  </a:solidFill>
                </a:rPr>
                <a:t>①</a:t>
              </a:r>
              <a:endParaRPr b="1" sz="800">
                <a:solidFill>
                  <a:srgbClr val="4B4DB2"/>
                </a:solidFill>
              </a:endParaRPr>
            </a:p>
          </p:txBody>
        </p:sp>
      </p:grpSp>
      <p:cxnSp>
        <p:nvCxnSpPr>
          <p:cNvPr id="683" name="Google Shape;683;p59"/>
          <p:cNvCxnSpPr>
            <a:stCxn id="677" idx="3"/>
            <a:endCxn id="684" idx="1"/>
          </p:cNvCxnSpPr>
          <p:nvPr/>
        </p:nvCxnSpPr>
        <p:spPr>
          <a:xfrm flipH="1" rot="10800000">
            <a:off x="3511325" y="734925"/>
            <a:ext cx="786900" cy="3030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85" name="Google Shape;685;p59"/>
          <p:cNvCxnSpPr/>
          <p:nvPr/>
        </p:nvCxnSpPr>
        <p:spPr>
          <a:xfrm rot="5400000">
            <a:off x="5055075" y="1071875"/>
            <a:ext cx="679200" cy="389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684" name="Google Shape;68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8199" y="497250"/>
            <a:ext cx="4782124" cy="475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8207" y="1627156"/>
            <a:ext cx="3240366" cy="2717294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9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프로그램 등록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8" name="Google Shape;688;p59"/>
          <p:cNvSpPr/>
          <p:nvPr/>
        </p:nvSpPr>
        <p:spPr>
          <a:xfrm>
            <a:off x="6339175" y="3994550"/>
            <a:ext cx="2652900" cy="989400"/>
          </a:xfrm>
          <a:prstGeom prst="rect">
            <a:avLst/>
          </a:prstGeom>
          <a:solidFill>
            <a:srgbClr val="ED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22236E"/>
                </a:solidFill>
              </a:rPr>
              <a:t>글자수 유효성 체크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1. input 태그에 input 이벤트 설정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2. 데이터 입력시 현재 글자수 체크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3. 정해진 글자수 이상일 경우 경고창 출력</a:t>
            </a:r>
            <a:endParaRPr sz="850">
              <a:solidFill>
                <a:srgbClr val="22236E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0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60"/>
          <p:cNvSpPr txBox="1"/>
          <p:nvPr/>
        </p:nvSpPr>
        <p:spPr>
          <a:xfrm>
            <a:off x="6885800" y="3994550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5B0F00"/>
              </a:solidFill>
            </a:endParaRPr>
          </a:p>
        </p:txBody>
      </p:sp>
      <p:pic>
        <p:nvPicPr>
          <p:cNvPr id="695" name="Google Shape;69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25" y="530350"/>
            <a:ext cx="3644568" cy="2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625" y="1294350"/>
            <a:ext cx="3038399" cy="183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7" name="Google Shape;697;p60"/>
          <p:cNvCxnSpPr/>
          <p:nvPr/>
        </p:nvCxnSpPr>
        <p:spPr>
          <a:xfrm flipH="1">
            <a:off x="1641500" y="792400"/>
            <a:ext cx="28200" cy="3750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98" name="Google Shape;698;p60"/>
          <p:cNvCxnSpPr/>
          <p:nvPr/>
        </p:nvCxnSpPr>
        <p:spPr>
          <a:xfrm flipH="1" rot="10800000">
            <a:off x="2699375" y="1606150"/>
            <a:ext cx="1467900" cy="3150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699" name="Google Shape;69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9675" y="544500"/>
            <a:ext cx="3466105" cy="329764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60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프로그램 등록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1" name="Google Shape;701;p60"/>
          <p:cNvSpPr/>
          <p:nvPr/>
        </p:nvSpPr>
        <p:spPr>
          <a:xfrm>
            <a:off x="6353325" y="3994550"/>
            <a:ext cx="2637000" cy="989400"/>
          </a:xfrm>
          <a:prstGeom prst="rect">
            <a:avLst/>
          </a:prstGeom>
          <a:solidFill>
            <a:srgbClr val="ED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22236E"/>
                </a:solidFill>
              </a:rPr>
              <a:t>PT프로그램 </a:t>
            </a:r>
            <a:r>
              <a:rPr b="1" lang="ko" sz="850">
                <a:solidFill>
                  <a:srgbClr val="22236E"/>
                </a:solidFill>
              </a:rPr>
              <a:t>DB저장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1. Procedure을 사용하여 DB에 저장</a:t>
            </a:r>
            <a:endParaRPr sz="850">
              <a:solidFill>
                <a:srgbClr val="22236E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1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61"/>
          <p:cNvSpPr txBox="1"/>
          <p:nvPr/>
        </p:nvSpPr>
        <p:spPr>
          <a:xfrm>
            <a:off x="6885800" y="3994550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5B0F00"/>
              </a:solidFill>
            </a:endParaRPr>
          </a:p>
        </p:txBody>
      </p:sp>
      <p:pic>
        <p:nvPicPr>
          <p:cNvPr id="708" name="Google Shape;70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13" y="490000"/>
            <a:ext cx="4182400" cy="241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500" y="598713"/>
            <a:ext cx="4647834" cy="1881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0" name="Google Shape;710;p61"/>
          <p:cNvCxnSpPr/>
          <p:nvPr/>
        </p:nvCxnSpPr>
        <p:spPr>
          <a:xfrm>
            <a:off x="3454200" y="1889025"/>
            <a:ext cx="1201200" cy="72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711" name="Google Shape;711;p61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프로그램 등록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2" name="Google Shape;712;p61"/>
          <p:cNvSpPr/>
          <p:nvPr/>
        </p:nvSpPr>
        <p:spPr>
          <a:xfrm>
            <a:off x="194125" y="3584600"/>
            <a:ext cx="3633300" cy="989400"/>
          </a:xfrm>
          <a:prstGeom prst="rect">
            <a:avLst/>
          </a:prstGeom>
          <a:solidFill>
            <a:srgbClr val="ED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22236E"/>
                </a:solidFill>
              </a:rPr>
              <a:t>PT프로그램 DB저장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2. PT프로그램의 기본 정보를 TB_PT에 저장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3. 커버이미지 URL을 TB_PT_FILE에 저장</a:t>
            </a:r>
            <a:endParaRPr sz="850">
              <a:solidFill>
                <a:srgbClr val="22236E"/>
              </a:solidFill>
            </a:endParaRPr>
          </a:p>
        </p:txBody>
      </p:sp>
      <p:sp>
        <p:nvSpPr>
          <p:cNvPr id="713" name="Google Shape;713;p61"/>
          <p:cNvSpPr/>
          <p:nvPr/>
        </p:nvSpPr>
        <p:spPr>
          <a:xfrm>
            <a:off x="5044450" y="3584600"/>
            <a:ext cx="3873900" cy="989400"/>
          </a:xfrm>
          <a:prstGeom prst="rect">
            <a:avLst/>
          </a:prstGeom>
          <a:solidFill>
            <a:srgbClr val="ED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22236E"/>
                </a:solidFill>
              </a:rPr>
              <a:t>PT프로그램 DB저장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4. PT프로그램의 예약 시간 정보를 TB_PT_CALENDAR에 1시간 단위로 저장</a:t>
            </a:r>
            <a:endParaRPr sz="850">
              <a:solidFill>
                <a:srgbClr val="22236E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2"/>
          <p:cNvSpPr/>
          <p:nvPr/>
        </p:nvSpPr>
        <p:spPr>
          <a:xfrm>
            <a:off x="5997225" y="0"/>
            <a:ext cx="3147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62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62"/>
          <p:cNvSpPr txBox="1"/>
          <p:nvPr/>
        </p:nvSpPr>
        <p:spPr>
          <a:xfrm>
            <a:off x="6885800" y="3994550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5B0F00"/>
              </a:solidFill>
            </a:endParaRPr>
          </a:p>
        </p:txBody>
      </p:sp>
      <p:sp>
        <p:nvSpPr>
          <p:cNvPr id="721" name="Google Shape;721;p62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프로그램 예약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22" name="Google Shape;722;p62"/>
          <p:cNvGraphicFramePr/>
          <p:nvPr/>
        </p:nvGraphicFramePr>
        <p:xfrm>
          <a:off x="6183588" y="69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{D9B2E9EA-8626-445F-A950-7C025D482D42}</a:tableStyleId>
              </a:tblPr>
              <a:tblGrid>
                <a:gridCol w="559150"/>
                <a:gridCol w="1572575"/>
                <a:gridCol w="642525"/>
              </a:tblGrid>
              <a:tr h="38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5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PT프로그램 진행표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rgbClr val="434343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Pt-D</a:t>
                      </a:r>
                      <a:endParaRPr sz="650">
                        <a:solidFill>
                          <a:srgbClr val="43434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4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넘버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 페이지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endParaRPr b="1" sz="8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 프로그램 진행표 모달 생성</a:t>
                      </a:r>
                      <a:endParaRPr sz="65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 진행 취소로 모달창 종료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b="1"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 프로그램의 예약 페이지로 이동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ptreservation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23" name="Google Shape;72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5800"/>
            <a:ext cx="5692425" cy="3671894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62"/>
          <p:cNvSpPr/>
          <p:nvPr/>
        </p:nvSpPr>
        <p:spPr>
          <a:xfrm>
            <a:off x="4507800" y="844600"/>
            <a:ext cx="1173300" cy="3921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62"/>
          <p:cNvSpPr/>
          <p:nvPr/>
        </p:nvSpPr>
        <p:spPr>
          <a:xfrm>
            <a:off x="896325" y="3310500"/>
            <a:ext cx="1572900" cy="4605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62"/>
          <p:cNvSpPr/>
          <p:nvPr/>
        </p:nvSpPr>
        <p:spPr>
          <a:xfrm>
            <a:off x="2469225" y="3310500"/>
            <a:ext cx="1572900" cy="4605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62"/>
          <p:cNvSpPr txBox="1"/>
          <p:nvPr/>
        </p:nvSpPr>
        <p:spPr>
          <a:xfrm>
            <a:off x="4507800" y="604575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①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728" name="Google Shape;728;p62"/>
          <p:cNvSpPr txBox="1"/>
          <p:nvPr/>
        </p:nvSpPr>
        <p:spPr>
          <a:xfrm>
            <a:off x="2581063" y="3141000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③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729" name="Google Shape;729;p62"/>
          <p:cNvSpPr txBox="1"/>
          <p:nvPr/>
        </p:nvSpPr>
        <p:spPr>
          <a:xfrm>
            <a:off x="989225" y="3140988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rgbClr val="4B4DB2"/>
                </a:solidFill>
              </a:rPr>
              <a:t>②</a:t>
            </a:r>
            <a:endParaRPr b="1" sz="800">
              <a:solidFill>
                <a:srgbClr val="4B4DB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53" y="567525"/>
            <a:ext cx="3289472" cy="437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회원가입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392950" y="1887575"/>
            <a:ext cx="2975100" cy="3228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3859375" y="3255625"/>
            <a:ext cx="4961100" cy="1565100"/>
          </a:xfrm>
          <a:prstGeom prst="rect">
            <a:avLst/>
          </a:prstGeom>
          <a:solidFill>
            <a:srgbClr val="ED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8835300" y="4827900"/>
            <a:ext cx="308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22236E"/>
                </a:solidFill>
              </a:rPr>
              <a:t>②</a:t>
            </a:r>
            <a:endParaRPr b="1" sz="850">
              <a:solidFill>
                <a:srgbClr val="22236E"/>
              </a:solidFill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4311925" y="3553375"/>
            <a:ext cx="405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22236E"/>
                </a:solidFill>
              </a:rPr>
              <a:t>1. Ajax를 통한 아이디 중복 체크 처리</a:t>
            </a:r>
            <a:endParaRPr b="1"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  - 입력칸이 공백일 경우 중복 체크가 불가하도록 처리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  - 입력한 아이디를 Servlet에 전달, Dao를 통해 DB내 아이디 유무 확인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     =&gt; 값(count값)이 0이면 존재하지 않는 아이디, 1 이상이면 존재하는 아이디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22236E"/>
                </a:solidFill>
              </a:rPr>
              <a:t>2. 중복체크 완료 시, 확인 완료 버튼 보이도록 처리</a:t>
            </a:r>
            <a:endParaRPr b="1" sz="850">
              <a:solidFill>
                <a:srgbClr val="22236E"/>
              </a:solidFill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375" y="567525"/>
            <a:ext cx="3443125" cy="197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8"/>
          <p:cNvCxnSpPr/>
          <p:nvPr/>
        </p:nvCxnSpPr>
        <p:spPr>
          <a:xfrm flipH="1" rot="10800000">
            <a:off x="2529775" y="1319313"/>
            <a:ext cx="1597800" cy="5682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3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63"/>
          <p:cNvSpPr txBox="1"/>
          <p:nvPr/>
        </p:nvSpPr>
        <p:spPr>
          <a:xfrm>
            <a:off x="6885800" y="3994550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5B0F00"/>
              </a:solidFill>
            </a:endParaRPr>
          </a:p>
        </p:txBody>
      </p:sp>
      <p:sp>
        <p:nvSpPr>
          <p:cNvPr id="736" name="Google Shape;736;p63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프로그램 예약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7" name="Google Shape;73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5800"/>
            <a:ext cx="5692425" cy="3671894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63"/>
          <p:cNvSpPr/>
          <p:nvPr/>
        </p:nvSpPr>
        <p:spPr>
          <a:xfrm>
            <a:off x="4507800" y="844600"/>
            <a:ext cx="1173300" cy="3921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B4DB2"/>
              </a:solidFill>
            </a:endParaRPr>
          </a:p>
        </p:txBody>
      </p:sp>
      <p:sp>
        <p:nvSpPr>
          <p:cNvPr id="739" name="Google Shape;739;p63"/>
          <p:cNvSpPr/>
          <p:nvPr/>
        </p:nvSpPr>
        <p:spPr>
          <a:xfrm>
            <a:off x="896325" y="3310500"/>
            <a:ext cx="1572900" cy="4605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63"/>
          <p:cNvSpPr/>
          <p:nvPr/>
        </p:nvSpPr>
        <p:spPr>
          <a:xfrm>
            <a:off x="2469225" y="3310500"/>
            <a:ext cx="1572900" cy="4605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63"/>
          <p:cNvSpPr txBox="1"/>
          <p:nvPr/>
        </p:nvSpPr>
        <p:spPr>
          <a:xfrm>
            <a:off x="4507800" y="675100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①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742" name="Google Shape;742;p63"/>
          <p:cNvSpPr txBox="1"/>
          <p:nvPr/>
        </p:nvSpPr>
        <p:spPr>
          <a:xfrm>
            <a:off x="2581063" y="3141000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B4DB2"/>
                </a:solidFill>
              </a:rPr>
              <a:t>③</a:t>
            </a:r>
            <a:endParaRPr b="1" sz="800">
              <a:solidFill>
                <a:srgbClr val="4B4DB2"/>
              </a:solidFill>
            </a:endParaRPr>
          </a:p>
        </p:txBody>
      </p:sp>
      <p:sp>
        <p:nvSpPr>
          <p:cNvPr id="743" name="Google Shape;743;p63"/>
          <p:cNvSpPr txBox="1"/>
          <p:nvPr/>
        </p:nvSpPr>
        <p:spPr>
          <a:xfrm>
            <a:off x="989225" y="3140988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rgbClr val="4B4DB2"/>
                </a:solidFill>
              </a:rPr>
              <a:t>②</a:t>
            </a:r>
            <a:endParaRPr b="1" sz="800">
              <a:solidFill>
                <a:srgbClr val="4B4DB2"/>
              </a:solidFill>
            </a:endParaRPr>
          </a:p>
        </p:txBody>
      </p:sp>
      <p:cxnSp>
        <p:nvCxnSpPr>
          <p:cNvPr id="744" name="Google Shape;744;p63"/>
          <p:cNvCxnSpPr>
            <a:stCxn id="738" idx="3"/>
          </p:cNvCxnSpPr>
          <p:nvPr/>
        </p:nvCxnSpPr>
        <p:spPr>
          <a:xfrm>
            <a:off x="5681100" y="1040650"/>
            <a:ext cx="842100" cy="353100"/>
          </a:xfrm>
          <a:prstGeom prst="curvedConnector3">
            <a:avLst>
              <a:gd fmla="val 90749" name="adj1"/>
            </a:avLst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745" name="Google Shape;74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4825" y="1393750"/>
            <a:ext cx="3183425" cy="2162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350" y="4092775"/>
            <a:ext cx="2949224" cy="753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7" name="Google Shape;747;p63"/>
          <p:cNvCxnSpPr>
            <a:stCxn id="740" idx="2"/>
            <a:endCxn id="746" idx="1"/>
          </p:cNvCxnSpPr>
          <p:nvPr/>
        </p:nvCxnSpPr>
        <p:spPr>
          <a:xfrm flipH="1" rot="-5400000">
            <a:off x="4218825" y="2807850"/>
            <a:ext cx="698400" cy="2624700"/>
          </a:xfrm>
          <a:prstGeom prst="curvedConnector2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748" name="Google Shape;748;p63"/>
          <p:cNvSpPr/>
          <p:nvPr/>
        </p:nvSpPr>
        <p:spPr>
          <a:xfrm>
            <a:off x="6608025" y="476825"/>
            <a:ext cx="2389500" cy="832200"/>
          </a:xfrm>
          <a:prstGeom prst="rect">
            <a:avLst/>
          </a:prstGeom>
          <a:solidFill>
            <a:srgbClr val="ED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22236E"/>
                </a:solidFill>
              </a:rPr>
              <a:t>PT 예약하기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1. 회원이면서 블랙리스트에 등록되지 않아야 예약가능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2. 예약하기버튼 클릭시 프로그램 수업 시간이 간단한게 표시됨</a:t>
            </a:r>
            <a:endParaRPr sz="850">
              <a:solidFill>
                <a:srgbClr val="22236E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4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4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프로그램 예약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55" name="Google Shape;755;p64"/>
          <p:cNvGrpSpPr/>
          <p:nvPr/>
        </p:nvGrpSpPr>
        <p:grpSpPr>
          <a:xfrm>
            <a:off x="571851" y="586950"/>
            <a:ext cx="4099194" cy="2812503"/>
            <a:chOff x="263826" y="586950"/>
            <a:chExt cx="4099194" cy="2812503"/>
          </a:xfrm>
        </p:grpSpPr>
        <p:pic>
          <p:nvPicPr>
            <p:cNvPr id="756" name="Google Shape;756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3826" y="586950"/>
              <a:ext cx="4099194" cy="28125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7" name="Google Shape;757;p64"/>
            <p:cNvSpPr txBox="1"/>
            <p:nvPr/>
          </p:nvSpPr>
          <p:spPr>
            <a:xfrm>
              <a:off x="1710875" y="2335500"/>
              <a:ext cx="2895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4B4DB2"/>
                  </a:solidFill>
                </a:rPr>
                <a:t>①</a:t>
              </a:r>
              <a:endParaRPr b="1" sz="800">
                <a:solidFill>
                  <a:srgbClr val="4B4DB2"/>
                </a:solidFill>
              </a:endParaRPr>
            </a:p>
          </p:txBody>
        </p:sp>
        <p:sp>
          <p:nvSpPr>
            <p:cNvPr id="758" name="Google Shape;758;p64"/>
            <p:cNvSpPr/>
            <p:nvPr/>
          </p:nvSpPr>
          <p:spPr>
            <a:xfrm>
              <a:off x="1146150" y="1797050"/>
              <a:ext cx="564600" cy="1457400"/>
            </a:xfrm>
            <a:prstGeom prst="rect">
              <a:avLst/>
            </a:prstGeom>
            <a:noFill/>
            <a:ln cap="flat" cmpd="sng" w="9525">
              <a:solidFill>
                <a:srgbClr val="4B4DB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59" name="Google Shape;75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09404"/>
            <a:ext cx="9144003" cy="14867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0" name="Google Shape;760;p64"/>
          <p:cNvCxnSpPr>
            <a:stCxn id="758" idx="3"/>
          </p:cNvCxnSpPr>
          <p:nvPr/>
        </p:nvCxnSpPr>
        <p:spPr>
          <a:xfrm>
            <a:off x="2018775" y="2525750"/>
            <a:ext cx="595800" cy="1139100"/>
          </a:xfrm>
          <a:prstGeom prst="curvedConnector2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761" name="Google Shape;761;p64"/>
          <p:cNvGrpSpPr/>
          <p:nvPr/>
        </p:nvGrpSpPr>
        <p:grpSpPr>
          <a:xfrm>
            <a:off x="4832233" y="887713"/>
            <a:ext cx="3637692" cy="2812516"/>
            <a:chOff x="3581545" y="802813"/>
            <a:chExt cx="3637692" cy="2812516"/>
          </a:xfrm>
        </p:grpSpPr>
        <p:pic>
          <p:nvPicPr>
            <p:cNvPr id="762" name="Google Shape;762;p6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81545" y="802825"/>
              <a:ext cx="3637692" cy="28125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3" name="Google Shape;763;p64"/>
            <p:cNvSpPr/>
            <p:nvPr/>
          </p:nvSpPr>
          <p:spPr>
            <a:xfrm>
              <a:off x="6176450" y="987250"/>
              <a:ext cx="806400" cy="2458200"/>
            </a:xfrm>
            <a:prstGeom prst="rect">
              <a:avLst/>
            </a:prstGeom>
            <a:noFill/>
            <a:ln cap="flat" cmpd="sng" w="9525">
              <a:solidFill>
                <a:srgbClr val="4B4DB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4"/>
            <p:cNvSpPr txBox="1"/>
            <p:nvPr/>
          </p:nvSpPr>
          <p:spPr>
            <a:xfrm>
              <a:off x="6176450" y="802813"/>
              <a:ext cx="2895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ko" sz="800">
                  <a:solidFill>
                    <a:srgbClr val="4B4DB2"/>
                  </a:solidFill>
                </a:rPr>
                <a:t>②</a:t>
              </a:r>
              <a:endParaRPr b="1" sz="800">
                <a:solidFill>
                  <a:srgbClr val="4B4DB2"/>
                </a:solidFill>
              </a:endParaRPr>
            </a:p>
          </p:txBody>
        </p:sp>
      </p:grpSp>
      <p:sp>
        <p:nvSpPr>
          <p:cNvPr id="765" name="Google Shape;765;p64"/>
          <p:cNvSpPr/>
          <p:nvPr/>
        </p:nvSpPr>
        <p:spPr>
          <a:xfrm>
            <a:off x="5872250" y="3572850"/>
            <a:ext cx="3120000" cy="601200"/>
          </a:xfrm>
          <a:prstGeom prst="rect">
            <a:avLst/>
          </a:prstGeom>
          <a:solidFill>
            <a:srgbClr val="ED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22236E"/>
                </a:solidFill>
              </a:rPr>
              <a:t>PT 예약하기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3. 달력에 예약 가능시간과 예약 불가능 시간이 표시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4. 날짜 클릭시 우측에 예약 가능시간대에 체크박스 생성</a:t>
            </a:r>
            <a:endParaRPr sz="850">
              <a:solidFill>
                <a:srgbClr val="22236E"/>
              </a:solidFill>
            </a:endParaRPr>
          </a:p>
        </p:txBody>
      </p:sp>
      <p:cxnSp>
        <p:nvCxnSpPr>
          <p:cNvPr id="766" name="Google Shape;766;p64"/>
          <p:cNvCxnSpPr/>
          <p:nvPr/>
        </p:nvCxnSpPr>
        <p:spPr>
          <a:xfrm flipH="1" rot="10800000">
            <a:off x="4266338" y="1782850"/>
            <a:ext cx="3120000" cy="2172000"/>
          </a:xfrm>
          <a:prstGeom prst="curvedConnector3">
            <a:avLst>
              <a:gd fmla="val 30609" name="adj1"/>
            </a:avLst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5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5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프로그램 예약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73" name="Google Shape;7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5" y="562325"/>
            <a:ext cx="4492775" cy="37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224" y="544500"/>
            <a:ext cx="3746940" cy="444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5" name="Google Shape;775;p65"/>
          <p:cNvCxnSpPr/>
          <p:nvPr/>
        </p:nvCxnSpPr>
        <p:spPr>
          <a:xfrm>
            <a:off x="4089325" y="665050"/>
            <a:ext cx="1125000" cy="1068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76" name="Google Shape;776;p65"/>
          <p:cNvCxnSpPr/>
          <p:nvPr/>
        </p:nvCxnSpPr>
        <p:spPr>
          <a:xfrm flipH="1">
            <a:off x="3402950" y="2773375"/>
            <a:ext cx="2264100" cy="509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777" name="Google Shape;777;p65"/>
          <p:cNvSpPr/>
          <p:nvPr/>
        </p:nvSpPr>
        <p:spPr>
          <a:xfrm>
            <a:off x="84650" y="4158900"/>
            <a:ext cx="4443600" cy="832200"/>
          </a:xfrm>
          <a:prstGeom prst="rect">
            <a:avLst/>
          </a:prstGeom>
          <a:solidFill>
            <a:srgbClr val="ED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22236E"/>
                </a:solidFill>
              </a:rPr>
              <a:t>PT 예약하기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5. 체크박스 클릭시 하단부에 예약 정보 표시(예약자, 예약일, 예약시간…)</a:t>
            </a:r>
            <a:endParaRPr sz="850">
              <a:solidFill>
                <a:srgbClr val="22236E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425" y="544500"/>
            <a:ext cx="2625998" cy="4446599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66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66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프로그램 예약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85" name="Google Shape;785;p66"/>
          <p:cNvCxnSpPr>
            <a:endCxn id="786" idx="1"/>
          </p:cNvCxnSpPr>
          <p:nvPr/>
        </p:nvCxnSpPr>
        <p:spPr>
          <a:xfrm>
            <a:off x="5016125" y="2653236"/>
            <a:ext cx="488700" cy="43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787" name="Google Shape;78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44500"/>
            <a:ext cx="3253849" cy="33820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8" name="Google Shape;788;p66"/>
          <p:cNvCxnSpPr>
            <a:stCxn id="789" idx="3"/>
          </p:cNvCxnSpPr>
          <p:nvPr/>
        </p:nvCxnSpPr>
        <p:spPr>
          <a:xfrm>
            <a:off x="2370175" y="1595500"/>
            <a:ext cx="1344300" cy="1008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789" name="Google Shape;789;p66"/>
          <p:cNvSpPr/>
          <p:nvPr/>
        </p:nvSpPr>
        <p:spPr>
          <a:xfrm>
            <a:off x="1397575" y="1429150"/>
            <a:ext cx="972600" cy="3327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66"/>
          <p:cNvSpPr/>
          <p:nvPr/>
        </p:nvSpPr>
        <p:spPr>
          <a:xfrm>
            <a:off x="3792175" y="431575"/>
            <a:ext cx="353700" cy="14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6" name="Google Shape;78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4825" y="2603799"/>
            <a:ext cx="3572324" cy="1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66"/>
          <p:cNvSpPr/>
          <p:nvPr/>
        </p:nvSpPr>
        <p:spPr>
          <a:xfrm>
            <a:off x="5794125" y="3380650"/>
            <a:ext cx="3253800" cy="832200"/>
          </a:xfrm>
          <a:prstGeom prst="rect">
            <a:avLst/>
          </a:prstGeom>
          <a:solidFill>
            <a:srgbClr val="ED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22236E"/>
                </a:solidFill>
              </a:rPr>
              <a:t>PT 예약하기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6. 결제버튼 클릭시 결제확인 모달창 출력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7. 모달창에서 ‘예’ 버튼 클릭시 ajax를 이용하여 결제 진행</a:t>
            </a:r>
            <a:endParaRPr sz="850">
              <a:solidFill>
                <a:srgbClr val="22236E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7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67"/>
          <p:cNvSpPr txBox="1"/>
          <p:nvPr/>
        </p:nvSpPr>
        <p:spPr>
          <a:xfrm>
            <a:off x="6885800" y="3994550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5B0F00"/>
              </a:solidFill>
            </a:endParaRPr>
          </a:p>
        </p:txBody>
      </p:sp>
      <p:pic>
        <p:nvPicPr>
          <p:cNvPr id="798" name="Google Shape;798;p67"/>
          <p:cNvPicPr preferRelativeResize="0"/>
          <p:nvPr/>
        </p:nvPicPr>
        <p:blipFill rotWithShape="1">
          <a:blip r:embed="rId3">
            <a:alphaModFix/>
          </a:blip>
          <a:srcRect b="0" l="6353" r="5400" t="1341"/>
          <a:stretch/>
        </p:blipFill>
        <p:spPr>
          <a:xfrm>
            <a:off x="265925" y="420275"/>
            <a:ext cx="4408699" cy="4152551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67"/>
          <p:cNvSpPr/>
          <p:nvPr/>
        </p:nvSpPr>
        <p:spPr>
          <a:xfrm>
            <a:off x="265925" y="1689425"/>
            <a:ext cx="1364700" cy="5970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67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루틴 생성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01" name="Google Shape;801;p67"/>
          <p:cNvPicPr preferRelativeResize="0"/>
          <p:nvPr/>
        </p:nvPicPr>
        <p:blipFill rotWithShape="1">
          <a:blip r:embed="rId4">
            <a:alphaModFix/>
          </a:blip>
          <a:srcRect b="0" l="0" r="1710" t="872"/>
          <a:stretch/>
        </p:blipFill>
        <p:spPr>
          <a:xfrm>
            <a:off x="4674625" y="771750"/>
            <a:ext cx="4408700" cy="415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2" name="Google Shape;802;p67"/>
          <p:cNvCxnSpPr>
            <a:stCxn id="799" idx="2"/>
          </p:cNvCxnSpPr>
          <p:nvPr/>
        </p:nvCxnSpPr>
        <p:spPr>
          <a:xfrm rot="-5400000">
            <a:off x="2728475" y="263225"/>
            <a:ext cx="243000" cy="3803400"/>
          </a:xfrm>
          <a:prstGeom prst="curvedConnector4">
            <a:avLst>
              <a:gd fmla="val -12572" name="adj1"/>
              <a:gd fmla="val 58970" name="adj2"/>
            </a:avLst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803" name="Google Shape;803;p67"/>
          <p:cNvSpPr/>
          <p:nvPr/>
        </p:nvSpPr>
        <p:spPr>
          <a:xfrm>
            <a:off x="-10275" y="3908250"/>
            <a:ext cx="4961100" cy="1240500"/>
          </a:xfrm>
          <a:prstGeom prst="rect">
            <a:avLst/>
          </a:prstGeom>
          <a:solidFill>
            <a:srgbClr val="ED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/>
              <a:t>루틴 생성하기</a:t>
            </a:r>
            <a:endParaRPr b="1" sz="8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/>
              <a:t>-</a:t>
            </a:r>
            <a:r>
              <a:rPr lang="ko" sz="850"/>
              <a:t>루틴명, 루틴목표, 수핼주차, 루틴수행요일을 설정함</a:t>
            </a:r>
            <a:endParaRPr sz="8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/>
              <a:t>-운동부위 선택시 ajax를 이용하여 부위에 맞는 운동 종목이 선택부위 운동 리스트에 출력됨</a:t>
            </a:r>
            <a:endParaRPr sz="8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04" name="Google Shape;804;p67"/>
          <p:cNvSpPr/>
          <p:nvPr/>
        </p:nvSpPr>
        <p:spPr>
          <a:xfrm>
            <a:off x="265925" y="1175975"/>
            <a:ext cx="4306200" cy="3921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68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68"/>
          <p:cNvSpPr txBox="1"/>
          <p:nvPr/>
        </p:nvSpPr>
        <p:spPr>
          <a:xfrm>
            <a:off x="6885800" y="3994550"/>
            <a:ext cx="2895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5B0F00"/>
              </a:solidFill>
            </a:endParaRPr>
          </a:p>
        </p:txBody>
      </p:sp>
      <p:pic>
        <p:nvPicPr>
          <p:cNvPr id="811" name="Google Shape;811;p68"/>
          <p:cNvPicPr preferRelativeResize="0"/>
          <p:nvPr/>
        </p:nvPicPr>
        <p:blipFill rotWithShape="1">
          <a:blip r:embed="rId3">
            <a:alphaModFix/>
          </a:blip>
          <a:srcRect b="0" l="6353" r="5400" t="1341"/>
          <a:stretch/>
        </p:blipFill>
        <p:spPr>
          <a:xfrm>
            <a:off x="265925" y="420275"/>
            <a:ext cx="4408699" cy="4152551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68"/>
          <p:cNvSpPr/>
          <p:nvPr/>
        </p:nvSpPr>
        <p:spPr>
          <a:xfrm>
            <a:off x="265925" y="2749075"/>
            <a:ext cx="4344300" cy="9459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68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루틴 생성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4" name="Google Shape;814;p68"/>
          <p:cNvPicPr preferRelativeResize="0"/>
          <p:nvPr/>
        </p:nvPicPr>
        <p:blipFill rotWithShape="1">
          <a:blip r:embed="rId4">
            <a:alphaModFix/>
          </a:blip>
          <a:srcRect b="13344" l="10921" r="0" t="0"/>
          <a:stretch/>
        </p:blipFill>
        <p:spPr>
          <a:xfrm>
            <a:off x="4735300" y="749975"/>
            <a:ext cx="4344301" cy="2887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5" name="Google Shape;815;p68"/>
          <p:cNvCxnSpPr>
            <a:stCxn id="812" idx="0"/>
          </p:cNvCxnSpPr>
          <p:nvPr/>
        </p:nvCxnSpPr>
        <p:spPr>
          <a:xfrm rot="-5400000">
            <a:off x="3158075" y="1239475"/>
            <a:ext cx="789600" cy="2229600"/>
          </a:xfrm>
          <a:prstGeom prst="curvedConnector2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816" name="Google Shape;816;p68"/>
          <p:cNvSpPr/>
          <p:nvPr/>
        </p:nvSpPr>
        <p:spPr>
          <a:xfrm>
            <a:off x="265925" y="3904850"/>
            <a:ext cx="2316300" cy="6681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7" name="Google Shape;817;p68"/>
          <p:cNvCxnSpPr>
            <a:stCxn id="816" idx="2"/>
            <a:endCxn id="814" idx="2"/>
          </p:cNvCxnSpPr>
          <p:nvPr/>
        </p:nvCxnSpPr>
        <p:spPr>
          <a:xfrm rot="-5400000">
            <a:off x="3698075" y="1363550"/>
            <a:ext cx="935400" cy="5483400"/>
          </a:xfrm>
          <a:prstGeom prst="curvedConnector3">
            <a:avLst>
              <a:gd fmla="val -25457" name="adj1"/>
            </a:avLst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818" name="Google Shape;818;p68"/>
          <p:cNvSpPr/>
          <p:nvPr/>
        </p:nvSpPr>
        <p:spPr>
          <a:xfrm>
            <a:off x="-10275" y="420275"/>
            <a:ext cx="4620600" cy="1428600"/>
          </a:xfrm>
          <a:prstGeom prst="rect">
            <a:avLst/>
          </a:prstGeom>
          <a:solidFill>
            <a:srgbClr val="ED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/>
              <a:t>루틴생성하기</a:t>
            </a:r>
            <a:endParaRPr b="1" sz="8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/>
              <a:t>-</a:t>
            </a:r>
            <a:r>
              <a:rPr lang="ko" sz="850">
                <a:solidFill>
                  <a:srgbClr val="424242"/>
                </a:solidFill>
                <a:highlight>
                  <a:srgbClr val="FFFFFF"/>
                </a:highlight>
              </a:rPr>
              <a:t>선택 운동 리스트에서 운동을 선택하면 선택한 </a:t>
            </a:r>
            <a:r>
              <a:rPr lang="ko" sz="850">
                <a:solidFill>
                  <a:schemeClr val="dk1"/>
                </a:solidFill>
                <a:highlight>
                  <a:srgbClr val="FFFFFF"/>
                </a:highlight>
              </a:rPr>
              <a:t>운동 설정에 </a:t>
            </a:r>
            <a:r>
              <a:rPr lang="ko" sz="850">
                <a:solidFill>
                  <a:srgbClr val="424242"/>
                </a:solidFill>
                <a:highlight>
                  <a:srgbClr val="FFFFFF"/>
                </a:highlight>
              </a:rPr>
              <a:t>선택한 운동이 입력이 되며 무게와 횟수, 세트수를 </a:t>
            </a:r>
            <a:r>
              <a:rPr lang="ko" sz="850">
                <a:solidFill>
                  <a:schemeClr val="dk1"/>
                </a:solidFill>
                <a:highlight>
                  <a:srgbClr val="FFFFFF"/>
                </a:highlight>
              </a:rPr>
              <a:t>설정할 수 있음</a:t>
            </a:r>
            <a:endParaRPr sz="8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9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69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루틴 생성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25" name="Google Shape;825;p69"/>
          <p:cNvPicPr preferRelativeResize="0"/>
          <p:nvPr/>
        </p:nvPicPr>
        <p:blipFill rotWithShape="1">
          <a:blip r:embed="rId3">
            <a:alphaModFix/>
          </a:blip>
          <a:srcRect b="6138" l="0" r="0" t="0"/>
          <a:stretch/>
        </p:blipFill>
        <p:spPr>
          <a:xfrm>
            <a:off x="34225" y="392100"/>
            <a:ext cx="4435675" cy="475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625" y="682375"/>
            <a:ext cx="6026675" cy="31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69"/>
          <p:cNvSpPr/>
          <p:nvPr/>
        </p:nvSpPr>
        <p:spPr>
          <a:xfrm>
            <a:off x="257525" y="1278025"/>
            <a:ext cx="2894100" cy="20088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8" name="Google Shape;828;p69"/>
          <p:cNvCxnSpPr>
            <a:stCxn id="827" idx="2"/>
          </p:cNvCxnSpPr>
          <p:nvPr/>
        </p:nvCxnSpPr>
        <p:spPr>
          <a:xfrm flipH="1" rot="-5400000">
            <a:off x="2418425" y="2572975"/>
            <a:ext cx="327000" cy="1754700"/>
          </a:xfrm>
          <a:prstGeom prst="curvedConnector2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829" name="Google Shape;829;p69"/>
          <p:cNvSpPr/>
          <p:nvPr/>
        </p:nvSpPr>
        <p:spPr>
          <a:xfrm>
            <a:off x="0" y="3714900"/>
            <a:ext cx="4620600" cy="1428600"/>
          </a:xfrm>
          <a:prstGeom prst="rect">
            <a:avLst/>
          </a:prstGeom>
          <a:solidFill>
            <a:srgbClr val="ED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/>
              <a:t>루틴생성하기</a:t>
            </a:r>
            <a:endParaRPr b="1" sz="8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/>
              <a:t>-</a:t>
            </a:r>
            <a:r>
              <a:rPr lang="ko" sz="85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선택한 운동 설정에서 ‘추가’ 버튼을 누르면 앞서 설정한 주차와 요일, 운동 부위와 함께 추가된 운동에 운동이 생성이 되며 운동을 추가로 설정한 뒤 추가할 시에 먼저 추가된 운동의 다음으로 추가가 된다</a:t>
            </a:r>
            <a:endParaRPr sz="8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70"/>
          <p:cNvPicPr preferRelativeResize="0"/>
          <p:nvPr/>
        </p:nvPicPr>
        <p:blipFill rotWithShape="1">
          <a:blip r:embed="rId3">
            <a:alphaModFix/>
          </a:blip>
          <a:srcRect b="6138" l="0" r="0" t="0"/>
          <a:stretch/>
        </p:blipFill>
        <p:spPr>
          <a:xfrm>
            <a:off x="34225" y="392100"/>
            <a:ext cx="4435675" cy="4751401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70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70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루틴 생성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37" name="Google Shape;837;p70"/>
          <p:cNvPicPr preferRelativeResize="0"/>
          <p:nvPr/>
        </p:nvPicPr>
        <p:blipFill rotWithShape="1">
          <a:blip r:embed="rId4">
            <a:alphaModFix/>
          </a:blip>
          <a:srcRect b="73707" l="0" r="0" t="0"/>
          <a:stretch/>
        </p:blipFill>
        <p:spPr>
          <a:xfrm>
            <a:off x="1012275" y="3662925"/>
            <a:ext cx="8061551" cy="9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70"/>
          <p:cNvSpPr/>
          <p:nvPr/>
        </p:nvSpPr>
        <p:spPr>
          <a:xfrm>
            <a:off x="257525" y="1278025"/>
            <a:ext cx="2894100" cy="20088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9" name="Google Shape;839;p70"/>
          <p:cNvPicPr preferRelativeResize="0"/>
          <p:nvPr/>
        </p:nvPicPr>
        <p:blipFill rotWithShape="1">
          <a:blip r:embed="rId5">
            <a:alphaModFix/>
          </a:blip>
          <a:srcRect b="3147" l="0" r="0" t="0"/>
          <a:stretch/>
        </p:blipFill>
        <p:spPr>
          <a:xfrm>
            <a:off x="3382225" y="684975"/>
            <a:ext cx="5831174" cy="309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0" name="Google Shape;840;p70"/>
          <p:cNvCxnSpPr/>
          <p:nvPr/>
        </p:nvCxnSpPr>
        <p:spPr>
          <a:xfrm>
            <a:off x="1704625" y="3286713"/>
            <a:ext cx="1860000" cy="376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71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71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루틴 생성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7" name="Google Shape;847;p71"/>
          <p:cNvPicPr preferRelativeResize="0"/>
          <p:nvPr/>
        </p:nvPicPr>
        <p:blipFill rotWithShape="1">
          <a:blip r:embed="rId3">
            <a:alphaModFix/>
          </a:blip>
          <a:srcRect b="6138" l="0" r="0" t="0"/>
          <a:stretch/>
        </p:blipFill>
        <p:spPr>
          <a:xfrm>
            <a:off x="34225" y="392100"/>
            <a:ext cx="4435675" cy="4751401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71"/>
          <p:cNvSpPr/>
          <p:nvPr/>
        </p:nvSpPr>
        <p:spPr>
          <a:xfrm>
            <a:off x="257525" y="1278025"/>
            <a:ext cx="2894100" cy="20088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9" name="Google Shape;84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7075" y="656075"/>
            <a:ext cx="7415177" cy="2431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0" name="Google Shape;850;p71"/>
          <p:cNvCxnSpPr/>
          <p:nvPr/>
        </p:nvCxnSpPr>
        <p:spPr>
          <a:xfrm flipH="1" rot="10800000">
            <a:off x="3143663" y="2905100"/>
            <a:ext cx="1999800" cy="385800"/>
          </a:xfrm>
          <a:prstGeom prst="curvedConnector3">
            <a:avLst>
              <a:gd fmla="val 89124" name="adj1"/>
            </a:avLst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851" name="Google Shape;851;p71"/>
          <p:cNvSpPr/>
          <p:nvPr/>
        </p:nvSpPr>
        <p:spPr>
          <a:xfrm>
            <a:off x="0" y="3714900"/>
            <a:ext cx="4620600" cy="1428600"/>
          </a:xfrm>
          <a:prstGeom prst="rect">
            <a:avLst/>
          </a:prstGeom>
          <a:solidFill>
            <a:srgbClr val="ED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/>
              <a:t>루틴생성하기(DB저장)</a:t>
            </a:r>
            <a:endParaRPr b="1" sz="8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/>
              <a:t>-</a:t>
            </a:r>
            <a:r>
              <a:rPr lang="ko" sz="85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insert all 과 for문을 사용하여 루틴을 DB에 저장한다.</a:t>
            </a:r>
            <a:endParaRPr sz="8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2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72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내 루틴 리스트 조회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58" name="Google Shape;85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0" y="504950"/>
            <a:ext cx="5852426" cy="2958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59" name="Google Shape;859;p72"/>
          <p:cNvGraphicFramePr/>
          <p:nvPr/>
        </p:nvGraphicFramePr>
        <p:xfrm>
          <a:off x="6201863" y="69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{D9B2E9EA-8626-445F-A950-7C025D482D42}</a:tableStyleId>
              </a:tblPr>
              <a:tblGrid>
                <a:gridCol w="559150"/>
                <a:gridCol w="1572575"/>
                <a:gridCol w="642525"/>
              </a:tblGrid>
              <a:tr h="38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 루틴 리스트 조회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solidFill>
                          <a:srgbClr val="43434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4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넘버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 페이지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/>
                        <a:t>루틴 생성페이지로 이동</a:t>
                      </a:r>
                      <a:endParaRPr sz="650"/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/>
                        <a:t>루틴명 풀력</a:t>
                      </a:r>
                      <a:endParaRPr sz="650"/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</a:t>
                      </a:r>
                      <a:endParaRPr b="1"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루틴 목표명 출력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</a:t>
                      </a:r>
                      <a:endParaRPr b="1"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루틴 수행기간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⑤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주간/일간 루틴 구분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⑥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루틴 삭제 버튼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60" name="Google Shape;860;p72"/>
          <p:cNvSpPr/>
          <p:nvPr/>
        </p:nvSpPr>
        <p:spPr>
          <a:xfrm>
            <a:off x="4624825" y="991925"/>
            <a:ext cx="1059600" cy="2856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72"/>
          <p:cNvSpPr/>
          <p:nvPr/>
        </p:nvSpPr>
        <p:spPr>
          <a:xfrm>
            <a:off x="4751725" y="1877350"/>
            <a:ext cx="805800" cy="1857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72"/>
          <p:cNvSpPr/>
          <p:nvPr/>
        </p:nvSpPr>
        <p:spPr>
          <a:xfrm>
            <a:off x="1515675" y="1842250"/>
            <a:ext cx="965400" cy="2856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72"/>
          <p:cNvSpPr/>
          <p:nvPr/>
        </p:nvSpPr>
        <p:spPr>
          <a:xfrm>
            <a:off x="2481074" y="1842250"/>
            <a:ext cx="1021200" cy="2856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72"/>
          <p:cNvSpPr/>
          <p:nvPr/>
        </p:nvSpPr>
        <p:spPr>
          <a:xfrm>
            <a:off x="3502275" y="1842238"/>
            <a:ext cx="1059600" cy="2856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72"/>
          <p:cNvSpPr txBox="1"/>
          <p:nvPr/>
        </p:nvSpPr>
        <p:spPr>
          <a:xfrm>
            <a:off x="3021125" y="9632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/>
          </a:p>
        </p:txBody>
      </p:sp>
      <p:sp>
        <p:nvSpPr>
          <p:cNvPr id="866" name="Google Shape;866;p72"/>
          <p:cNvSpPr txBox="1"/>
          <p:nvPr/>
        </p:nvSpPr>
        <p:spPr>
          <a:xfrm>
            <a:off x="-527950" y="16063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/>
          </a:p>
        </p:txBody>
      </p:sp>
      <p:sp>
        <p:nvSpPr>
          <p:cNvPr id="867" name="Google Shape;867;p72"/>
          <p:cNvSpPr txBox="1"/>
          <p:nvPr/>
        </p:nvSpPr>
        <p:spPr>
          <a:xfrm>
            <a:off x="498375" y="16063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/>
          </a:p>
        </p:txBody>
      </p:sp>
      <p:sp>
        <p:nvSpPr>
          <p:cNvPr id="868" name="Google Shape;868;p72"/>
          <p:cNvSpPr txBox="1"/>
          <p:nvPr/>
        </p:nvSpPr>
        <p:spPr>
          <a:xfrm>
            <a:off x="1510850" y="16063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endParaRPr/>
          </a:p>
        </p:txBody>
      </p:sp>
      <p:sp>
        <p:nvSpPr>
          <p:cNvPr id="869" name="Google Shape;869;p72"/>
          <p:cNvSpPr/>
          <p:nvPr/>
        </p:nvSpPr>
        <p:spPr>
          <a:xfrm>
            <a:off x="439100" y="1842250"/>
            <a:ext cx="1059600" cy="2856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72"/>
          <p:cNvSpPr txBox="1"/>
          <p:nvPr/>
        </p:nvSpPr>
        <p:spPr>
          <a:xfrm>
            <a:off x="2532075" y="16063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endParaRPr/>
          </a:p>
        </p:txBody>
      </p:sp>
      <p:sp>
        <p:nvSpPr>
          <p:cNvPr id="871" name="Google Shape;871;p72"/>
          <p:cNvSpPr txBox="1"/>
          <p:nvPr/>
        </p:nvSpPr>
        <p:spPr>
          <a:xfrm>
            <a:off x="3654625" y="16063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53" y="567525"/>
            <a:ext cx="3289472" cy="437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회원가입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392950" y="2410350"/>
            <a:ext cx="2413800" cy="3228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375" y="567525"/>
            <a:ext cx="5213675" cy="1898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19"/>
          <p:cNvCxnSpPr>
            <a:endCxn id="127" idx="1"/>
          </p:cNvCxnSpPr>
          <p:nvPr/>
        </p:nvCxnSpPr>
        <p:spPr>
          <a:xfrm flipH="1" rot="10800000">
            <a:off x="2529775" y="1516700"/>
            <a:ext cx="1329600" cy="8937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29" name="Google Shape;129;p19"/>
          <p:cNvSpPr/>
          <p:nvPr/>
        </p:nvSpPr>
        <p:spPr>
          <a:xfrm>
            <a:off x="3859375" y="3255625"/>
            <a:ext cx="4961100" cy="1565100"/>
          </a:xfrm>
          <a:prstGeom prst="rect">
            <a:avLst/>
          </a:prstGeom>
          <a:solidFill>
            <a:srgbClr val="ED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4311925" y="3618775"/>
            <a:ext cx="40560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22236E"/>
                </a:solidFill>
              </a:rPr>
              <a:t>1. </a:t>
            </a:r>
            <a:r>
              <a:rPr b="1" lang="ko" sz="850">
                <a:solidFill>
                  <a:srgbClr val="22236E"/>
                </a:solidFill>
              </a:rPr>
              <a:t>정규표현식을 이용한 비밀번호 유효성 체크</a:t>
            </a:r>
            <a:endParaRPr b="1"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  - </a:t>
            </a:r>
            <a:r>
              <a:rPr lang="ko" sz="850">
                <a:solidFill>
                  <a:srgbClr val="22236E"/>
                </a:solidFill>
              </a:rPr>
              <a:t>비밀번호 입력 칸에 input 될 때 마다 체크하도록 처리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  - </a:t>
            </a:r>
            <a:r>
              <a:rPr lang="ko" sz="850">
                <a:solidFill>
                  <a:srgbClr val="22236E"/>
                </a:solidFill>
              </a:rPr>
              <a:t>형식은 숫자, 영문 소문자, 영문 대문자 포함 4~20자까지 가능하도록 처리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  - </a:t>
            </a:r>
            <a:r>
              <a:rPr lang="ko" sz="850">
                <a:solidFill>
                  <a:srgbClr val="22236E"/>
                </a:solidFill>
              </a:rPr>
              <a:t>형식에 맞지 않는다면 비밀번호 옆, #pwd_html이라는 공간에 문장을 띄우도록  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    처리</a:t>
            </a:r>
            <a:endParaRPr b="1" sz="850">
              <a:solidFill>
                <a:srgbClr val="22236E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73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73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내 루틴 리스트 조회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8" name="Google Shape;87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0" y="504950"/>
            <a:ext cx="5852426" cy="29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73"/>
          <p:cNvSpPr/>
          <p:nvPr/>
        </p:nvSpPr>
        <p:spPr>
          <a:xfrm>
            <a:off x="257525" y="1412500"/>
            <a:ext cx="5202300" cy="18744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0" name="Google Shape;88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175" y="544500"/>
            <a:ext cx="3311426" cy="30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525" y="3557317"/>
            <a:ext cx="5852424" cy="15861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2" name="Google Shape;882;p73"/>
          <p:cNvCxnSpPr>
            <a:stCxn id="879" idx="0"/>
            <a:endCxn id="880" idx="1"/>
          </p:cNvCxnSpPr>
          <p:nvPr/>
        </p:nvCxnSpPr>
        <p:spPr>
          <a:xfrm flipH="1" rot="-5400000">
            <a:off x="3950675" y="320500"/>
            <a:ext cx="637500" cy="2821500"/>
          </a:xfrm>
          <a:prstGeom prst="curvedConnector4">
            <a:avLst>
              <a:gd fmla="val -38235" name="adj1"/>
              <a:gd fmla="val 82471" name="adj2"/>
            </a:avLst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883" name="Google Shape;883;p73"/>
          <p:cNvCxnSpPr>
            <a:stCxn id="879" idx="2"/>
            <a:endCxn id="881" idx="0"/>
          </p:cNvCxnSpPr>
          <p:nvPr/>
        </p:nvCxnSpPr>
        <p:spPr>
          <a:xfrm flipH="1" rot="-5400000">
            <a:off x="2886125" y="3259450"/>
            <a:ext cx="270300" cy="325200"/>
          </a:xfrm>
          <a:prstGeom prst="curvedConnector3">
            <a:avLst>
              <a:gd fmla="val 50022" name="adj1"/>
            </a:avLst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884" name="Google Shape;884;p73"/>
          <p:cNvSpPr/>
          <p:nvPr/>
        </p:nvSpPr>
        <p:spPr>
          <a:xfrm>
            <a:off x="0" y="392100"/>
            <a:ext cx="4620600" cy="1428600"/>
          </a:xfrm>
          <a:prstGeom prst="rect">
            <a:avLst/>
          </a:prstGeom>
          <a:solidFill>
            <a:srgbClr val="ED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/>
              <a:t>내 루틴 리스트 조회</a:t>
            </a:r>
            <a:endParaRPr b="1" sz="8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/>
              <a:t>-</a:t>
            </a:r>
            <a:r>
              <a:rPr lang="ko" sz="850">
                <a:solidFill>
                  <a:schemeClr val="dk1"/>
                </a:solidFill>
                <a:highlight>
                  <a:srgbClr val="FFFFFF"/>
                </a:highlight>
              </a:rPr>
              <a:t>내가 생성한 루틴이 리스트로 표시 가 되며 추가로 루틴 생성하기 와 삭제하기를 클릭하여 루틴을 생성하거나 삭제할 수 있다</a:t>
            </a:r>
            <a:endParaRPr b="1" sz="8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74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74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내 루틴 리스트 조회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1" name="Google Shape;89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0" y="461850"/>
            <a:ext cx="6064425" cy="36652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92" name="Google Shape;892;p74"/>
          <p:cNvGraphicFramePr/>
          <p:nvPr/>
        </p:nvGraphicFramePr>
        <p:xfrm>
          <a:off x="6201863" y="69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{D9B2E9EA-8626-445F-A950-7C025D482D42}</a:tableStyleId>
              </a:tblPr>
              <a:tblGrid>
                <a:gridCol w="559150"/>
                <a:gridCol w="1572575"/>
                <a:gridCol w="642525"/>
              </a:tblGrid>
              <a:tr h="38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 루틴 리스트 조회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solidFill>
                          <a:srgbClr val="43434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4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넘버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 페이지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 진행을 원하는 요일, 시작시간, 종료시간 각각 선택 가능</a:t>
                      </a:r>
                      <a:endParaRPr/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 완료 후, 드롭다운메뉴 하단에 선택한 요일, 운동명, 무게, 횟수, 세트수 출력</a:t>
                      </a:r>
                      <a:endParaRPr/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</a:t>
                      </a:r>
                      <a:endParaRPr b="1"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클릭 시 등록 완료 후 마이페이지 &gt; 내 프로그램 조회 페이지로 이동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</a:t>
                      </a:r>
                      <a:endParaRPr b="1"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클릭시 루틴 게시판에 루틴게시글 작성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93" name="Google Shape;893;p74"/>
          <p:cNvSpPr/>
          <p:nvPr/>
        </p:nvSpPr>
        <p:spPr>
          <a:xfrm>
            <a:off x="467625" y="1024500"/>
            <a:ext cx="5286300" cy="5403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74"/>
          <p:cNvSpPr/>
          <p:nvPr/>
        </p:nvSpPr>
        <p:spPr>
          <a:xfrm>
            <a:off x="981425" y="1860150"/>
            <a:ext cx="4162200" cy="7725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74"/>
          <p:cNvSpPr txBox="1"/>
          <p:nvPr/>
        </p:nvSpPr>
        <p:spPr>
          <a:xfrm>
            <a:off x="-1167125" y="11241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/>
          </a:p>
        </p:txBody>
      </p:sp>
      <p:sp>
        <p:nvSpPr>
          <p:cNvPr id="896" name="Google Shape;896;p74"/>
          <p:cNvSpPr txBox="1"/>
          <p:nvPr/>
        </p:nvSpPr>
        <p:spPr>
          <a:xfrm>
            <a:off x="-637625" y="21020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/>
          </a:p>
        </p:txBody>
      </p:sp>
      <p:sp>
        <p:nvSpPr>
          <p:cNvPr id="897" name="Google Shape;897;p74"/>
          <p:cNvSpPr/>
          <p:nvPr/>
        </p:nvSpPr>
        <p:spPr>
          <a:xfrm>
            <a:off x="981425" y="2764725"/>
            <a:ext cx="4162200" cy="6594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74"/>
          <p:cNvSpPr txBox="1"/>
          <p:nvPr/>
        </p:nvSpPr>
        <p:spPr>
          <a:xfrm>
            <a:off x="-637625" y="29006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/>
          </a:p>
        </p:txBody>
      </p:sp>
      <p:sp>
        <p:nvSpPr>
          <p:cNvPr id="899" name="Google Shape;899;p74"/>
          <p:cNvSpPr/>
          <p:nvPr/>
        </p:nvSpPr>
        <p:spPr>
          <a:xfrm>
            <a:off x="3529575" y="3683950"/>
            <a:ext cx="496200" cy="2526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74"/>
          <p:cNvSpPr txBox="1"/>
          <p:nvPr/>
        </p:nvSpPr>
        <p:spPr>
          <a:xfrm>
            <a:off x="2658425" y="36563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75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75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내 루틴 리스트 조회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7" name="Google Shape;90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450" y="2571750"/>
            <a:ext cx="6904851" cy="246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50" y="451499"/>
            <a:ext cx="4804042" cy="212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6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76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루틴 게시물 읽기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5" name="Google Shape;91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0" y="529775"/>
            <a:ext cx="6106066" cy="4446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16" name="Google Shape;916;p76"/>
          <p:cNvGraphicFramePr/>
          <p:nvPr/>
        </p:nvGraphicFramePr>
        <p:xfrm>
          <a:off x="6201863" y="69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{D9B2E9EA-8626-445F-A950-7C025D482D42}</a:tableStyleId>
              </a:tblPr>
              <a:tblGrid>
                <a:gridCol w="559150"/>
                <a:gridCol w="1572575"/>
                <a:gridCol w="642525"/>
              </a:tblGrid>
              <a:tr h="38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루틴 게시글 보기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solidFill>
                          <a:srgbClr val="43434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4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넘버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 페이지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게시물 정보 표시</a:t>
                      </a:r>
                      <a:endParaRPr/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루틴 내용 표시</a:t>
                      </a:r>
                      <a:endParaRPr/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</a:t>
                      </a:r>
                      <a:endParaRPr b="1"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프로그램 진행을 원하는 요일, 시작시간, 종료시간 각각 선택 가능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</a:t>
                      </a:r>
                      <a:endParaRPr b="1"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 완료 후, 드롭다운메뉴 하단에 선택한 요일, 운동명, 무게, 횟수, 세트수 출력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7" name="Google Shape;917;p76"/>
          <p:cNvSpPr/>
          <p:nvPr/>
        </p:nvSpPr>
        <p:spPr>
          <a:xfrm>
            <a:off x="302125" y="529775"/>
            <a:ext cx="5659200" cy="6492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76"/>
          <p:cNvSpPr/>
          <p:nvPr/>
        </p:nvSpPr>
        <p:spPr>
          <a:xfrm>
            <a:off x="302125" y="1485375"/>
            <a:ext cx="5659200" cy="6492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19" name="Google Shape;919;p76"/>
          <p:cNvSpPr/>
          <p:nvPr/>
        </p:nvSpPr>
        <p:spPr>
          <a:xfrm>
            <a:off x="308100" y="2810288"/>
            <a:ext cx="5697600" cy="5610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76"/>
          <p:cNvSpPr/>
          <p:nvPr/>
        </p:nvSpPr>
        <p:spPr>
          <a:xfrm>
            <a:off x="836325" y="3536625"/>
            <a:ext cx="4638900" cy="12753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76"/>
          <p:cNvSpPr txBox="1"/>
          <p:nvPr/>
        </p:nvSpPr>
        <p:spPr>
          <a:xfrm>
            <a:off x="-1350850" y="700463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/>
          </a:p>
        </p:txBody>
      </p:sp>
      <p:sp>
        <p:nvSpPr>
          <p:cNvPr id="922" name="Google Shape;922;p76"/>
          <p:cNvSpPr txBox="1"/>
          <p:nvPr/>
        </p:nvSpPr>
        <p:spPr>
          <a:xfrm>
            <a:off x="-1350850" y="16560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/>
          </a:p>
        </p:txBody>
      </p:sp>
      <p:sp>
        <p:nvSpPr>
          <p:cNvPr id="923" name="Google Shape;923;p76"/>
          <p:cNvSpPr txBox="1"/>
          <p:nvPr/>
        </p:nvSpPr>
        <p:spPr>
          <a:xfrm>
            <a:off x="-1350850" y="29010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/>
          </a:p>
        </p:txBody>
      </p:sp>
      <p:sp>
        <p:nvSpPr>
          <p:cNvPr id="924" name="Google Shape;924;p76"/>
          <p:cNvSpPr txBox="1"/>
          <p:nvPr/>
        </p:nvSpPr>
        <p:spPr>
          <a:xfrm>
            <a:off x="-893975" y="40203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7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0" name="Google Shape;93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1" y="618200"/>
            <a:ext cx="6072325" cy="3677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31" name="Google Shape;931;p77"/>
          <p:cNvGraphicFramePr/>
          <p:nvPr/>
        </p:nvGraphicFramePr>
        <p:xfrm>
          <a:off x="6201863" y="69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{D9B2E9EA-8626-445F-A950-7C025D482D42}</a:tableStyleId>
              </a:tblPr>
              <a:tblGrid>
                <a:gridCol w="559150"/>
                <a:gridCol w="1572575"/>
                <a:gridCol w="642525"/>
              </a:tblGrid>
              <a:tr h="38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루틴 게시글 댓글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solidFill>
                          <a:srgbClr val="43434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4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넘버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 페이지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댓글 작성자/프로필사진/날짜/내용출력</a:t>
                      </a:r>
                      <a:endParaRPr/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클릭시 댓글 추가로 출력됨</a:t>
                      </a:r>
                      <a:endParaRPr/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</a:t>
                      </a:r>
                      <a:endParaRPr b="1"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댓글 내용 입력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</a:t>
                      </a:r>
                      <a:endParaRPr b="1"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 작성후 클릭시 댓글 등록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⑤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신고 버튼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⑥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클릭시 루틴게시판 출력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32" name="Google Shape;932;p77"/>
          <p:cNvSpPr/>
          <p:nvPr/>
        </p:nvSpPr>
        <p:spPr>
          <a:xfrm>
            <a:off x="542675" y="962175"/>
            <a:ext cx="1911300" cy="6492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77"/>
          <p:cNvSpPr/>
          <p:nvPr/>
        </p:nvSpPr>
        <p:spPr>
          <a:xfrm>
            <a:off x="886650" y="1711450"/>
            <a:ext cx="1169400" cy="3297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77"/>
          <p:cNvSpPr/>
          <p:nvPr/>
        </p:nvSpPr>
        <p:spPr>
          <a:xfrm>
            <a:off x="4902700" y="2097625"/>
            <a:ext cx="1161900" cy="2898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77"/>
          <p:cNvSpPr/>
          <p:nvPr/>
        </p:nvSpPr>
        <p:spPr>
          <a:xfrm>
            <a:off x="2004350" y="3502750"/>
            <a:ext cx="1132500" cy="2898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77"/>
          <p:cNvSpPr/>
          <p:nvPr/>
        </p:nvSpPr>
        <p:spPr>
          <a:xfrm>
            <a:off x="3136850" y="3502750"/>
            <a:ext cx="1132500" cy="2898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77"/>
          <p:cNvSpPr txBox="1"/>
          <p:nvPr/>
        </p:nvSpPr>
        <p:spPr>
          <a:xfrm>
            <a:off x="-1069350" y="11328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/>
          </a:p>
        </p:txBody>
      </p:sp>
      <p:sp>
        <p:nvSpPr>
          <p:cNvPr id="938" name="Google Shape;938;p77"/>
          <p:cNvSpPr txBox="1"/>
          <p:nvPr/>
        </p:nvSpPr>
        <p:spPr>
          <a:xfrm>
            <a:off x="-722875" y="17224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/>
          </a:p>
        </p:txBody>
      </p:sp>
      <p:sp>
        <p:nvSpPr>
          <p:cNvPr id="939" name="Google Shape;939;p77"/>
          <p:cNvSpPr txBox="1"/>
          <p:nvPr/>
        </p:nvSpPr>
        <p:spPr>
          <a:xfrm>
            <a:off x="-995650" y="24718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/>
          </a:p>
        </p:txBody>
      </p:sp>
      <p:sp>
        <p:nvSpPr>
          <p:cNvPr id="940" name="Google Shape;940;p77"/>
          <p:cNvSpPr txBox="1"/>
          <p:nvPr/>
        </p:nvSpPr>
        <p:spPr>
          <a:xfrm>
            <a:off x="391300" y="34937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endParaRPr/>
          </a:p>
        </p:txBody>
      </p:sp>
      <p:sp>
        <p:nvSpPr>
          <p:cNvPr id="941" name="Google Shape;941;p77"/>
          <p:cNvSpPr txBox="1"/>
          <p:nvPr/>
        </p:nvSpPr>
        <p:spPr>
          <a:xfrm>
            <a:off x="2878900" y="34937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endParaRPr/>
          </a:p>
        </p:txBody>
      </p:sp>
      <p:sp>
        <p:nvSpPr>
          <p:cNvPr id="942" name="Google Shape;942;p77"/>
          <p:cNvSpPr/>
          <p:nvPr/>
        </p:nvSpPr>
        <p:spPr>
          <a:xfrm>
            <a:off x="641125" y="2097625"/>
            <a:ext cx="4192800" cy="10563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77"/>
          <p:cNvSpPr txBox="1"/>
          <p:nvPr/>
        </p:nvSpPr>
        <p:spPr>
          <a:xfrm>
            <a:off x="3983650" y="18095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endParaRPr/>
          </a:p>
        </p:txBody>
      </p:sp>
      <p:sp>
        <p:nvSpPr>
          <p:cNvPr id="944" name="Google Shape;944;p77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루틴 게시물 댓글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78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0" name="Google Shape;95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2600"/>
            <a:ext cx="5098551" cy="3088076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78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루틴 게시물 댓글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52" name="Google Shape;95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600" y="582450"/>
            <a:ext cx="4054126" cy="37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78"/>
          <p:cNvSpPr/>
          <p:nvPr/>
        </p:nvSpPr>
        <p:spPr>
          <a:xfrm>
            <a:off x="577150" y="1824975"/>
            <a:ext cx="1161900" cy="2898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4" name="Google Shape;954;p78"/>
          <p:cNvCxnSpPr>
            <a:stCxn id="953" idx="3"/>
          </p:cNvCxnSpPr>
          <p:nvPr/>
        </p:nvCxnSpPr>
        <p:spPr>
          <a:xfrm flipH="1" rot="10800000">
            <a:off x="1739050" y="648375"/>
            <a:ext cx="3279300" cy="1321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955" name="Google Shape;955;p78"/>
          <p:cNvSpPr/>
          <p:nvPr/>
        </p:nvSpPr>
        <p:spPr>
          <a:xfrm>
            <a:off x="0" y="3714900"/>
            <a:ext cx="4620600" cy="1428600"/>
          </a:xfrm>
          <a:prstGeom prst="rect">
            <a:avLst/>
          </a:prstGeom>
          <a:solidFill>
            <a:srgbClr val="ED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chemeClr val="dk1"/>
                </a:solidFill>
              </a:rPr>
              <a:t>댓글등록</a:t>
            </a:r>
            <a:endParaRPr b="1" sz="8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chemeClr val="dk1"/>
                </a:solidFill>
              </a:rPr>
              <a:t>-</a:t>
            </a:r>
            <a:r>
              <a:rPr lang="ko" sz="850">
                <a:solidFill>
                  <a:schemeClr val="dk1"/>
                </a:solidFill>
                <a:highlight>
                  <a:srgbClr val="FFFFFF"/>
                </a:highlight>
              </a:rPr>
              <a:t>댓글을 작성하여 등록하면 ‘댓글’에 댓글이 추가가 되고 댓글이 4개 이후부터는 더 보기를 통해 댓글을 추가로 확인할 수 있다</a:t>
            </a:r>
            <a:endParaRPr b="1" sz="850">
              <a:solidFill>
                <a:schemeClr val="dk1"/>
              </a:solidFill>
            </a:endParaRPr>
          </a:p>
        </p:txBody>
      </p:sp>
      <p:sp>
        <p:nvSpPr>
          <p:cNvPr id="956" name="Google Shape;956;p78"/>
          <p:cNvSpPr/>
          <p:nvPr/>
        </p:nvSpPr>
        <p:spPr>
          <a:xfrm>
            <a:off x="3991050" y="2114775"/>
            <a:ext cx="1048500" cy="2898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78"/>
          <p:cNvSpPr/>
          <p:nvPr/>
        </p:nvSpPr>
        <p:spPr>
          <a:xfrm>
            <a:off x="435925" y="2156625"/>
            <a:ext cx="3512700" cy="8598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79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79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통합 게시판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4" name="Google Shape;964;p79"/>
          <p:cNvPicPr preferRelativeResize="0"/>
          <p:nvPr/>
        </p:nvPicPr>
        <p:blipFill rotWithShape="1">
          <a:blip r:embed="rId3">
            <a:alphaModFix/>
          </a:blip>
          <a:srcRect b="-11010" l="3543" r="-1698" t="11010"/>
          <a:stretch/>
        </p:blipFill>
        <p:spPr>
          <a:xfrm>
            <a:off x="84650" y="1075175"/>
            <a:ext cx="6117224" cy="18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81100"/>
            <a:ext cx="6142149" cy="415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66" name="Google Shape;966;p79"/>
          <p:cNvGraphicFramePr/>
          <p:nvPr/>
        </p:nvGraphicFramePr>
        <p:xfrm>
          <a:off x="6201863" y="69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{D9B2E9EA-8626-445F-A950-7C025D482D42}</a:tableStyleId>
              </a:tblPr>
              <a:tblGrid>
                <a:gridCol w="559150"/>
                <a:gridCol w="1572575"/>
                <a:gridCol w="642525"/>
              </a:tblGrid>
              <a:tr h="38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통합 게시판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solidFill>
                          <a:srgbClr val="434343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4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넘버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설명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 페이지</a:t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통합 게시글 제목 출력</a:t>
                      </a:r>
                      <a:endParaRPr/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등록일 출력</a:t>
                      </a:r>
                      <a:endParaRPr/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</a:t>
                      </a:r>
                      <a:endParaRPr b="1"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조회수 출력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</a:t>
                      </a:r>
                      <a:endParaRPr b="1"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댓글수 출력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⑤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5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작성자 출력</a:t>
                      </a:r>
                      <a:endParaRPr sz="6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1200" marB="61200" marR="54000" marL="540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67" name="Google Shape;967;p79"/>
          <p:cNvSpPr/>
          <p:nvPr/>
        </p:nvSpPr>
        <p:spPr>
          <a:xfrm>
            <a:off x="169550" y="619000"/>
            <a:ext cx="1171500" cy="21540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79"/>
          <p:cNvSpPr/>
          <p:nvPr/>
        </p:nvSpPr>
        <p:spPr>
          <a:xfrm>
            <a:off x="4399300" y="618900"/>
            <a:ext cx="486300" cy="21936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79"/>
          <p:cNvSpPr/>
          <p:nvPr/>
        </p:nvSpPr>
        <p:spPr>
          <a:xfrm>
            <a:off x="4954125" y="618900"/>
            <a:ext cx="423000" cy="21936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79"/>
          <p:cNvSpPr/>
          <p:nvPr/>
        </p:nvSpPr>
        <p:spPr>
          <a:xfrm>
            <a:off x="5445625" y="619000"/>
            <a:ext cx="630300" cy="21540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79"/>
          <p:cNvSpPr/>
          <p:nvPr/>
        </p:nvSpPr>
        <p:spPr>
          <a:xfrm>
            <a:off x="3122125" y="619000"/>
            <a:ext cx="1171500" cy="21936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79"/>
          <p:cNvSpPr txBox="1"/>
          <p:nvPr/>
        </p:nvSpPr>
        <p:spPr>
          <a:xfrm>
            <a:off x="-744700" y="3482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/>
          </a:p>
        </p:txBody>
      </p:sp>
      <p:sp>
        <p:nvSpPr>
          <p:cNvPr id="973" name="Google Shape;973;p79"/>
          <p:cNvSpPr txBox="1"/>
          <p:nvPr/>
        </p:nvSpPr>
        <p:spPr>
          <a:xfrm>
            <a:off x="2207875" y="3482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/>
          </a:p>
        </p:txBody>
      </p:sp>
      <p:sp>
        <p:nvSpPr>
          <p:cNvPr id="974" name="Google Shape;974;p79"/>
          <p:cNvSpPr txBox="1"/>
          <p:nvPr/>
        </p:nvSpPr>
        <p:spPr>
          <a:xfrm>
            <a:off x="3142450" y="3482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/>
          </a:p>
        </p:txBody>
      </p:sp>
      <p:sp>
        <p:nvSpPr>
          <p:cNvPr id="975" name="Google Shape;975;p79"/>
          <p:cNvSpPr txBox="1"/>
          <p:nvPr/>
        </p:nvSpPr>
        <p:spPr>
          <a:xfrm>
            <a:off x="3665625" y="347513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endParaRPr/>
          </a:p>
        </p:txBody>
      </p:sp>
      <p:sp>
        <p:nvSpPr>
          <p:cNvPr id="976" name="Google Shape;976;p79"/>
          <p:cNvSpPr txBox="1"/>
          <p:nvPr/>
        </p:nvSpPr>
        <p:spPr>
          <a:xfrm>
            <a:off x="4260775" y="3482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endParaRPr/>
          </a:p>
        </p:txBody>
      </p:sp>
      <p:pic>
        <p:nvPicPr>
          <p:cNvPr id="977" name="Google Shape;977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0100" y="2882650"/>
            <a:ext cx="7404700" cy="219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8" name="Google Shape;978;p79"/>
          <p:cNvCxnSpPr>
            <a:stCxn id="967" idx="2"/>
            <a:endCxn id="977" idx="1"/>
          </p:cNvCxnSpPr>
          <p:nvPr/>
        </p:nvCxnSpPr>
        <p:spPr>
          <a:xfrm flipH="1" rot="-5400000">
            <a:off x="544400" y="2983900"/>
            <a:ext cx="1206600" cy="784800"/>
          </a:xfrm>
          <a:prstGeom prst="curvedConnector2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375" y="567525"/>
            <a:ext cx="5213674" cy="2123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53" y="567525"/>
            <a:ext cx="3289472" cy="437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회원가입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392950" y="2410350"/>
            <a:ext cx="2413800" cy="8595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" name="Google Shape;140;p20"/>
          <p:cNvCxnSpPr/>
          <p:nvPr/>
        </p:nvCxnSpPr>
        <p:spPr>
          <a:xfrm flipH="1" rot="10800000">
            <a:off x="2529775" y="1880600"/>
            <a:ext cx="1512000" cy="5298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41" name="Google Shape;141;p20"/>
          <p:cNvSpPr/>
          <p:nvPr/>
        </p:nvSpPr>
        <p:spPr>
          <a:xfrm>
            <a:off x="3859375" y="3255625"/>
            <a:ext cx="4961100" cy="1565100"/>
          </a:xfrm>
          <a:prstGeom prst="rect">
            <a:avLst/>
          </a:prstGeom>
          <a:solidFill>
            <a:srgbClr val="ED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/>
        </p:nvSpPr>
        <p:spPr>
          <a:xfrm>
            <a:off x="4311925" y="3618775"/>
            <a:ext cx="405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50">
                <a:solidFill>
                  <a:srgbClr val="22236E"/>
                </a:solidFill>
              </a:rPr>
              <a:t>2. 비밀번호 칸과 비밀번호 확인 칸의 동일 여부 체크</a:t>
            </a:r>
            <a:endParaRPr b="1"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  - </a:t>
            </a:r>
            <a:r>
              <a:rPr lang="ko" sz="850">
                <a:solidFill>
                  <a:srgbClr val="22236E"/>
                </a:solidFill>
              </a:rPr>
              <a:t>비밀번호 칸에 input 될 때 마다 체크하도록 처리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  - </a:t>
            </a:r>
            <a:r>
              <a:rPr lang="ko" sz="850">
                <a:solidFill>
                  <a:srgbClr val="22236E"/>
                </a:solidFill>
              </a:rPr>
              <a:t>비밀번호 값과 확인 값이 일치하지 않는다면, 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    확인 옆 #pwd_check_html이라는 공간에 문장을 띄우도록 처리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  - </a:t>
            </a:r>
            <a:r>
              <a:rPr lang="ko" sz="850">
                <a:solidFill>
                  <a:srgbClr val="22236E"/>
                </a:solidFill>
              </a:rPr>
              <a:t>동일 여부 체크 후에도 input이 있을 경우, 계속해서 비밀번호 일치 여부 체크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22236E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회원가입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392950" y="3466425"/>
            <a:ext cx="2975100" cy="3228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375" y="567525"/>
            <a:ext cx="5265686" cy="20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53" y="567525"/>
            <a:ext cx="3289472" cy="4374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1"/>
          <p:cNvCxnSpPr/>
          <p:nvPr/>
        </p:nvCxnSpPr>
        <p:spPr>
          <a:xfrm flipH="1" rot="10800000">
            <a:off x="2705200" y="1473500"/>
            <a:ext cx="1343700" cy="20034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53" name="Google Shape;153;p21"/>
          <p:cNvSpPr/>
          <p:nvPr/>
        </p:nvSpPr>
        <p:spPr>
          <a:xfrm>
            <a:off x="392950" y="3466425"/>
            <a:ext cx="2975100" cy="3228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3859375" y="3255625"/>
            <a:ext cx="4961100" cy="1565100"/>
          </a:xfrm>
          <a:prstGeom prst="rect">
            <a:avLst/>
          </a:prstGeom>
          <a:solidFill>
            <a:srgbClr val="ED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4311925" y="3422425"/>
            <a:ext cx="4056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22236E"/>
                </a:solidFill>
              </a:rPr>
              <a:t>1</a:t>
            </a:r>
            <a:r>
              <a:rPr b="1" lang="ko" sz="850">
                <a:solidFill>
                  <a:srgbClr val="22236E"/>
                </a:solidFill>
              </a:rPr>
              <a:t>. 정규표현식을 이용한 닉네임 유효성 체크</a:t>
            </a:r>
            <a:endParaRPr b="1"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  - 닉네임 입력 칸에 input 될 때 마다 체크하도록 처리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  - 형식은 숫자, 영문 소문자, 영문 대문자, 한글 포함 4~10자까지 가능하도록 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    처리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  - 형식에 맞지 않는다면 아이디 옆, #nickname_html이라는 공간에 문장을 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    띄우도록 처리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22236E"/>
                </a:solidFill>
              </a:rPr>
              <a:t>2</a:t>
            </a:r>
            <a:r>
              <a:rPr b="1" lang="ko" sz="850">
                <a:solidFill>
                  <a:srgbClr val="22236E"/>
                </a:solidFill>
              </a:rPr>
              <a:t>. 최종적인 회원가입을 위해 true / false 중 하나가 return 되도록 처리</a:t>
            </a:r>
            <a:endParaRPr b="1" sz="850">
              <a:solidFill>
                <a:srgbClr val="22236E"/>
              </a:solidFill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8835300" y="4827900"/>
            <a:ext cx="308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22236E"/>
                </a:solidFill>
              </a:rPr>
              <a:t>①</a:t>
            </a:r>
            <a:endParaRPr b="1" sz="850">
              <a:solidFill>
                <a:srgbClr val="22236E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53" y="567525"/>
            <a:ext cx="3289472" cy="437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/>
          <p:nvPr/>
        </p:nvSpPr>
        <p:spPr>
          <a:xfrm>
            <a:off x="0" y="0"/>
            <a:ext cx="9144000" cy="392100"/>
          </a:xfrm>
          <a:prstGeom prst="rect">
            <a:avLst/>
          </a:prstGeom>
          <a:solidFill>
            <a:srgbClr val="4B4D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84654" y="96000"/>
            <a:ext cx="394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Ⅰ. 스토리보드 : 회원가입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392950" y="3466425"/>
            <a:ext cx="2975100" cy="322800"/>
          </a:xfrm>
          <a:prstGeom prst="rect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2375" y="567525"/>
            <a:ext cx="3557625" cy="3635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8835300" y="4827900"/>
            <a:ext cx="308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22236E"/>
                </a:solidFill>
              </a:rPr>
              <a:t>②</a:t>
            </a:r>
            <a:endParaRPr b="1" sz="850">
              <a:solidFill>
                <a:srgbClr val="22236E"/>
              </a:solidFill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1975" y="1934550"/>
            <a:ext cx="428015" cy="2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/>
          <p:nvPr/>
        </p:nvSpPr>
        <p:spPr>
          <a:xfrm>
            <a:off x="5178775" y="1939250"/>
            <a:ext cx="2231100" cy="2154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3859375" y="3476900"/>
            <a:ext cx="4961100" cy="1350900"/>
          </a:xfrm>
          <a:prstGeom prst="rect">
            <a:avLst/>
          </a:prstGeom>
          <a:solidFill>
            <a:srgbClr val="ED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 txBox="1"/>
          <p:nvPr/>
        </p:nvSpPr>
        <p:spPr>
          <a:xfrm>
            <a:off x="4311925" y="3667550"/>
            <a:ext cx="405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22236E"/>
                </a:solidFill>
              </a:rPr>
              <a:t>3</a:t>
            </a:r>
            <a:r>
              <a:rPr b="1" lang="ko" sz="850">
                <a:solidFill>
                  <a:srgbClr val="22236E"/>
                </a:solidFill>
              </a:rPr>
              <a:t>. Ajax를 통한 아이디 중복 체크 처리</a:t>
            </a:r>
            <a:endParaRPr b="1"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  - 입력칸이 공백일 경우 중복 체크가 불가하도록 처리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  - 입력한 닉네임 값을 Servlet에 전달, Dao를 통해 DB내 닉네임 유무 확인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>
                <a:solidFill>
                  <a:srgbClr val="22236E"/>
                </a:solidFill>
              </a:rPr>
              <a:t>     =&gt; 값(count값)이 0이면 존재하지 않는 닉네임, 1 이상이면 존재하는 닉네임</a:t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22236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22236E"/>
                </a:solidFill>
              </a:rPr>
              <a:t>4</a:t>
            </a:r>
            <a:r>
              <a:rPr b="1" lang="ko" sz="850">
                <a:solidFill>
                  <a:srgbClr val="22236E"/>
                </a:solidFill>
              </a:rPr>
              <a:t>. 중복체크 완료 시, 확인 완료 버튼 보이도록 처리</a:t>
            </a:r>
            <a:endParaRPr b="1" sz="850">
              <a:solidFill>
                <a:srgbClr val="22236E"/>
              </a:solidFill>
            </a:endParaRPr>
          </a:p>
        </p:txBody>
      </p:sp>
      <p:cxnSp>
        <p:nvCxnSpPr>
          <p:cNvPr id="171" name="Google Shape;171;p22"/>
          <p:cNvCxnSpPr/>
          <p:nvPr/>
        </p:nvCxnSpPr>
        <p:spPr>
          <a:xfrm flipH="1" rot="10800000">
            <a:off x="2705200" y="1473500"/>
            <a:ext cx="1343700" cy="2003400"/>
          </a:xfrm>
          <a:prstGeom prst="straightConnector1">
            <a:avLst/>
          </a:prstGeom>
          <a:noFill/>
          <a:ln cap="flat" cmpd="sng" w="9525">
            <a:solidFill>
              <a:srgbClr val="4B4DB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